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42965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mrehurek.com/gensim/" TargetMode="External"/><Relationship Id="rId4" Type="http://schemas.openxmlformats.org/officeDocument/2006/relationships/hyperlink" Target="http://radimrehurek.com/gensim/models/word2vec.html" TargetMode="External"/><Relationship Id="rId5" Type="http://schemas.openxmlformats.org/officeDocument/2006/relationships/hyperlink" Target="https://code.google.com/p/word2vec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ill-stanton.com/" TargetMode="External"/><Relationship Id="rId4" Type="http://schemas.openxmlformats.org/officeDocument/2006/relationships/hyperlink" Target="mailto:will@will-stanton.com" TargetMode="External"/><Relationship Id="rId5" Type="http://schemas.openxmlformats.org/officeDocument/2006/relationships/hyperlink" Target="http://careers.returnpath.com/" TargetMode="Externa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Deep Learning and Text Mining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Will Stanton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Ski Hackathon Kickoff Ceremony, Feb 28, 2015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5550" y="3737425"/>
            <a:ext cx="2381250" cy="11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word2vec</a:t>
            </a:r>
            <a:r>
              <a:rPr lang="en"/>
              <a:t> Features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Very fast and scalable 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Google trained it on 100’s of billions of words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Uncovers deep latent structure of word relationships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solve analogies like King::Man as Queen::? or Paris::France as Berlin::?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solve “one of these things is not like another”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Can be used for machine translation or automated sentence completion</a:t>
            </a:r>
          </a:p>
          <a:p>
            <a:pPr marL="91440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does it work?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Feed the algorithm (lots of) sentences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totally </a:t>
            </a:r>
            <a:r>
              <a:rPr lang="en" i="1"/>
              <a:t>unsupervised</a:t>
            </a:r>
            <a:r>
              <a:rPr lang="en"/>
              <a:t> learning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word2vec trains a neural net that encodes the </a:t>
            </a:r>
            <a:r>
              <a:rPr lang="en" i="1"/>
              <a:t>context</a:t>
            </a:r>
            <a:r>
              <a:rPr lang="en"/>
              <a:t> of words within sentences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“Skip-grams”: what is the probability that the word “queen” appears 1 word after “woman”, 2 words after, etc.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word2vec</a:t>
            </a:r>
            <a:r>
              <a:rPr lang="en"/>
              <a:t> at Return Path 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At Return Path, we implemented </a:t>
            </a:r>
            <a:r>
              <a:rPr lang="en" i="1"/>
              <a:t>word2vec</a:t>
            </a:r>
            <a:r>
              <a:rPr lang="en"/>
              <a:t> on data from our Consumer Data Stream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billions of email subject lines from millions of users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fed 30 million unique subject lines (300m words) and sending domains into </a:t>
            </a:r>
            <a:r>
              <a:rPr lang="en" i="1"/>
              <a:t>word2vec</a:t>
            </a:r>
            <a:r>
              <a:rPr lang="en"/>
              <a:t> (using Python)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 txBox="1"/>
          <p:nvPr/>
        </p:nvSpPr>
        <p:spPr>
          <a:xfrm>
            <a:off x="1183275" y="3609500"/>
            <a:ext cx="840600" cy="6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Lots of subject lines</a:t>
            </a:r>
          </a:p>
        </p:txBody>
      </p:sp>
      <p:cxnSp>
        <p:nvCxnSpPr>
          <p:cNvPr id="216" name="Shape 216"/>
          <p:cNvCxnSpPr>
            <a:stCxn id="215" idx="3"/>
          </p:cNvCxnSpPr>
          <p:nvPr/>
        </p:nvCxnSpPr>
        <p:spPr>
          <a:xfrm>
            <a:off x="2023875" y="3913250"/>
            <a:ext cx="913200" cy="3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7" name="Shape 217"/>
          <p:cNvSpPr txBox="1"/>
          <p:nvPr/>
        </p:nvSpPr>
        <p:spPr>
          <a:xfrm>
            <a:off x="2937075" y="3734300"/>
            <a:ext cx="958200" cy="36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i="1"/>
              <a:t>word2vec</a:t>
            </a:r>
          </a:p>
        </p:txBody>
      </p:sp>
      <p:cxnSp>
        <p:nvCxnSpPr>
          <p:cNvPr id="218" name="Shape 218"/>
          <p:cNvCxnSpPr>
            <a:stCxn id="217" idx="3"/>
          </p:cNvCxnSpPr>
          <p:nvPr/>
        </p:nvCxnSpPr>
        <p:spPr>
          <a:xfrm>
            <a:off x="3895275" y="3915049"/>
            <a:ext cx="958200" cy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9" name="Shape 219"/>
          <p:cNvSpPr txBox="1"/>
          <p:nvPr/>
        </p:nvSpPr>
        <p:spPr>
          <a:xfrm>
            <a:off x="4894037" y="3734300"/>
            <a:ext cx="1247400" cy="6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word vectors</a:t>
            </a:r>
          </a:p>
        </p:txBody>
      </p:sp>
      <p:cxnSp>
        <p:nvCxnSpPr>
          <p:cNvPr id="220" name="Shape 220"/>
          <p:cNvCxnSpPr/>
          <p:nvPr/>
        </p:nvCxnSpPr>
        <p:spPr>
          <a:xfrm rot="10800000" flipH="1">
            <a:off x="6141437" y="3907849"/>
            <a:ext cx="912900" cy="14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1" name="Shape 221"/>
          <p:cNvSpPr txBox="1"/>
          <p:nvPr/>
        </p:nvSpPr>
        <p:spPr>
          <a:xfrm>
            <a:off x="7054350" y="3734300"/>
            <a:ext cx="1464600" cy="6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insights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Grouping companies with </a:t>
            </a:r>
            <a:r>
              <a:rPr lang="en" i="1"/>
              <a:t>word2vec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Find daily deals sites like Groupon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[word for (word, score) in model.most_similar('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groupon.com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', topn = 100) if '.com' in word]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onsolas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['grouponmail.com.au', 'specialicious.com', 'livingsocial.com', 'deem.com', 'hitthedeals.com', 'grabone-mail-ie.com', 'grabone-mail.com', 'kobonaty.com', 'deals.com.au', 'coupflip.com', 'ouffer.com', 'wagjag.com']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Find apparel sites like Gap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onsolas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[word for (word, score) in model.most_similar('</a:t>
            </a:r>
            <a:r>
              <a:rPr lang="en" sz="1400" b="1">
                <a:latin typeface="Consolas"/>
                <a:ea typeface="Consolas"/>
                <a:cs typeface="Consolas"/>
                <a:sym typeface="Consolas"/>
              </a:rPr>
              <a:t>gap.com</a:t>
            </a: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', topn = 100) if '.com' in word]</a:t>
            </a:r>
          </a:p>
          <a:p>
            <a:pPr marL="457200" lvl="0" indent="-228600" rtl="0">
              <a:spcBef>
                <a:spcPts val="0"/>
              </a:spcBef>
              <a:buSzPct val="100000"/>
              <a:buFont typeface="Consolas"/>
              <a:buNone/>
            </a:pPr>
            <a:r>
              <a:rPr lang="en" sz="1400">
                <a:latin typeface="Consolas"/>
                <a:ea typeface="Consolas"/>
                <a:cs typeface="Consolas"/>
                <a:sym typeface="Consolas"/>
              </a:rPr>
              <a:t>['modcloth.com', 'bananarepublic.com', 'shopjustice.com', 'thelimited.com', 'jcrew.com', 'gymboree.com', 'abercrombie-email.com', 'express.com', 'hollister-email.com', 'abercrombiekids-email.com', 'thredup.com', 'neimanmarcusemail.com']</a:t>
            </a:r>
          </a:p>
          <a:p>
            <a:pPr marL="457200" lvl="0" indent="-228600" rtl="0">
              <a:spcBef>
                <a:spcPts val="0"/>
              </a:spcBef>
              <a:buFont typeface="Consolas"/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228600" rtl="0">
              <a:spcBef>
                <a:spcPts val="0"/>
              </a:spcBef>
              <a:buFont typeface="Consolas"/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endParaRPr sz="14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</a:t>
            </a:r>
            <a:r>
              <a:rPr lang="en" i="1"/>
              <a:t>word2vec</a:t>
            </a:r>
            <a:r>
              <a:rPr lang="en"/>
              <a:t> applications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Find relationships between products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model.most_similar(positive=['iphone', 'galaxy'], negative=['apple']) = ‘samsung’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ie. iphone::apple as galaxy::? </a:t>
            </a:r>
            <a:r>
              <a:rPr lang="en" sz="1400" b="1" dirty="0">
                <a:latin typeface="Consolas"/>
                <a:ea typeface="Consolas"/>
                <a:cs typeface="Consolas"/>
                <a:sym typeface="Consolas"/>
              </a:rPr>
              <a:t>samsung!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Distinguish different companies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model.doesnt_match(['sheraton','westin','aloft','walmart']) = ‘walmart’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400" dirty="0">
                <a:latin typeface="Consolas"/>
                <a:ea typeface="Consolas"/>
                <a:cs typeface="Consolas"/>
                <a:sym typeface="Consolas"/>
              </a:rPr>
              <a:t>ie. Wal Mart does not match Sheraton, Westin, and Aloft hotels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Other possibilities</a:t>
            </a:r>
          </a:p>
          <a:p>
            <a:pPr marL="914400" marR="0" lvl="1" indent="-4191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dirty="0"/>
              <a:t>Find different companies with similar marketing copy</a:t>
            </a:r>
          </a:p>
          <a:p>
            <a:pPr marL="914400" marR="0" lvl="1" indent="-3810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Automatically construct high-performing subject lines</a:t>
            </a:r>
          </a:p>
          <a:p>
            <a:pPr marL="914400" marR="0" lvl="1" indent="-3810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Many more...</a:t>
            </a:r>
          </a:p>
          <a:p>
            <a:pPr lvl="0">
              <a:spcBef>
                <a:spcPts val="0"/>
              </a:spcBef>
              <a:buNone/>
            </a:pPr>
            <a:endParaRPr sz="1400" dirty="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Try it yourself</a:t>
            </a:r>
          </a:p>
        </p:txBody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dirty="0"/>
              <a:t>C implementation exists, but I recommend Python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i="1" dirty="0"/>
              <a:t>gensim</a:t>
            </a:r>
            <a:r>
              <a:rPr lang="en" dirty="0"/>
              <a:t> library: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https://radimrehurek.com/gensim/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tutorial: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http://radimrehurek.com/gensim/models/word2vec.html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webapp to try it out as part of tutorial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Pretrained Google News and Freebase models: 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https://code.google.com/p/word2vec</a:t>
            </a:r>
            <a:r>
              <a:rPr lang="en" u="sng" dirty="0" smtClean="0">
                <a:solidFill>
                  <a:schemeClr val="hlink"/>
                </a:solidFill>
                <a:hlinkClick r:id="rId5"/>
              </a:rPr>
              <a:t>/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Thanks for listening!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Many thanks to: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Data Science Association and Level 3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Michael Walker for organizing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Slides posted on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http://will-stanton.com/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Email me at </a:t>
            </a:r>
            <a:r>
              <a:rPr lang="en" u="sng">
                <a:solidFill>
                  <a:schemeClr val="hlink"/>
                </a:solidFill>
                <a:hlinkClick r:id="rId4"/>
              </a:rPr>
              <a:t>will@will-stanton.com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Return Path is hiring! Voted #2 best midsized company to work for in the country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http://careers.returnpath.com/</a:t>
            </a:r>
          </a:p>
        </p:txBody>
      </p:sp>
      <p:pic>
        <p:nvPicPr>
          <p:cNvPr id="246" name="Shape 24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27250" y="3126800"/>
            <a:ext cx="1559549" cy="779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have a problem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At Return Path, we process billions of emails a year, from </a:t>
            </a:r>
            <a:r>
              <a:rPr lang="en" i="1"/>
              <a:t>tons</a:t>
            </a:r>
            <a:r>
              <a:rPr lang="en"/>
              <a:t> of senders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We want to tag and cluster senders 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Industry verticals (e-commerce, apparel, travel, etc.)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Type of customers they sell to (luxury, soccer moms, etc.)</a:t>
            </a:r>
          </a:p>
          <a:p>
            <a:pPr marL="914400" marR="0" lvl="1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Business model (daily deals, flash sales, etc.)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It’s too much to do by hand!</a:t>
            </a:r>
          </a:p>
          <a:p>
            <a: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to do?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Standard approaches aren’t great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Bag of words classification model (document-term matrix, LSA, LDA)</a:t>
            </a:r>
          </a:p>
          <a:p>
            <a:pPr marL="1371600" lvl="2" indent="-3429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Have to manually label lots of cases first</a:t>
            </a:r>
          </a:p>
          <a:p>
            <a:pPr marL="1371600" lvl="2" indent="-3429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Difficult with lots of data (especially LDA)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Bag of words clustering</a:t>
            </a:r>
          </a:p>
          <a:p>
            <a:pPr marL="1371600" lvl="2" indent="-3429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Can’t easily put one company into multiple categories (ie. more general tagging)</a:t>
            </a:r>
          </a:p>
          <a:p>
            <a:pPr marL="1371600" lvl="2" indent="-342900" rtl="0">
              <a:spcBef>
                <a:spcPts val="0"/>
              </a:spcBef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/>
              <a:t>Needs lots of tuning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Arial"/>
              <a:buChar char="●"/>
            </a:pPr>
            <a:r>
              <a:rPr lang="en"/>
              <a:t>How about deep learning neural networks?</a:t>
            </a:r>
          </a:p>
          <a:p>
            <a:pPr marL="914400" lvl="1" indent="-3429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/>
              <a:t>Very trendy. Let’s try it!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Neural Networks</a:t>
            </a:r>
          </a:p>
        </p:txBody>
      </p:sp>
      <p:sp>
        <p:nvSpPr>
          <p:cNvPr id="58" name="Shape 58"/>
          <p:cNvSpPr/>
          <p:nvPr/>
        </p:nvSpPr>
        <p:spPr>
          <a:xfrm>
            <a:off x="619650" y="2304000"/>
            <a:ext cx="717599" cy="677699"/>
          </a:xfrm>
          <a:prstGeom prst="ellipse">
            <a:avLst/>
          </a:prstGeom>
          <a:solidFill>
            <a:srgbClr val="980000"/>
          </a:solidFill>
          <a:ln w="19050" cap="flat">
            <a:solidFill>
              <a:srgbClr val="5B595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838850" y="3294600"/>
            <a:ext cx="717599" cy="677699"/>
          </a:xfrm>
          <a:prstGeom prst="ellipse">
            <a:avLst/>
          </a:prstGeom>
          <a:solidFill>
            <a:srgbClr val="228AFF"/>
          </a:solidFill>
          <a:ln w="19050" cap="flat">
            <a:solidFill>
              <a:srgbClr val="5B595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1838850" y="2304000"/>
            <a:ext cx="717599" cy="677699"/>
          </a:xfrm>
          <a:prstGeom prst="ellipse">
            <a:avLst/>
          </a:prstGeom>
          <a:solidFill>
            <a:srgbClr val="228AFF"/>
          </a:solidFill>
          <a:ln w="19050" cap="flat">
            <a:solidFill>
              <a:srgbClr val="5B595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1838850" y="1313400"/>
            <a:ext cx="717599" cy="677699"/>
          </a:xfrm>
          <a:prstGeom prst="ellipse">
            <a:avLst/>
          </a:prstGeom>
          <a:solidFill>
            <a:srgbClr val="228AFF"/>
          </a:solidFill>
          <a:ln w="19050" cap="flat">
            <a:solidFill>
              <a:srgbClr val="5B595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3058050" y="2913600"/>
            <a:ext cx="717599" cy="677699"/>
          </a:xfrm>
          <a:prstGeom prst="ellipse">
            <a:avLst/>
          </a:prstGeom>
          <a:solidFill>
            <a:srgbClr val="FF9900"/>
          </a:solidFill>
          <a:ln w="19050" cap="flat">
            <a:solidFill>
              <a:srgbClr val="5B595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3058050" y="1999200"/>
            <a:ext cx="717599" cy="677699"/>
          </a:xfrm>
          <a:prstGeom prst="ellipse">
            <a:avLst/>
          </a:prstGeom>
          <a:solidFill>
            <a:srgbClr val="FF9900"/>
          </a:solidFill>
          <a:ln w="19050" cap="flat">
            <a:solidFill>
              <a:srgbClr val="5B595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4201050" y="2456400"/>
            <a:ext cx="717599" cy="677699"/>
          </a:xfrm>
          <a:prstGeom prst="ellipse">
            <a:avLst/>
          </a:prstGeom>
          <a:solidFill>
            <a:srgbClr val="00FF00"/>
          </a:solidFill>
          <a:ln w="19050" cap="flat">
            <a:solidFill>
              <a:srgbClr val="5B595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619650" y="3713700"/>
            <a:ext cx="1006799" cy="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Input Layer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772550" y="3931775"/>
            <a:ext cx="850199" cy="27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First Hidden Layer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058050" y="3753575"/>
            <a:ext cx="8501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Second Hidden Layer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4194875" y="3308400"/>
            <a:ext cx="7574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Output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Layer</a:t>
            </a:r>
          </a:p>
        </p:txBody>
      </p:sp>
      <p:cxnSp>
        <p:nvCxnSpPr>
          <p:cNvPr id="69" name="Shape 69"/>
          <p:cNvCxnSpPr>
            <a:stCxn id="58" idx="5"/>
            <a:endCxn id="59" idx="1"/>
          </p:cNvCxnSpPr>
          <p:nvPr/>
        </p:nvCxnSpPr>
        <p:spPr>
          <a:xfrm>
            <a:off x="1232159" y="2882453"/>
            <a:ext cx="711900" cy="511499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0" name="Shape 70"/>
          <p:cNvCxnSpPr>
            <a:stCxn id="58" idx="7"/>
            <a:endCxn id="61" idx="3"/>
          </p:cNvCxnSpPr>
          <p:nvPr/>
        </p:nvCxnSpPr>
        <p:spPr>
          <a:xfrm rot="10800000" flipH="1">
            <a:off x="1232159" y="1891746"/>
            <a:ext cx="711900" cy="5115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1" name="Shape 71"/>
          <p:cNvCxnSpPr>
            <a:stCxn id="58" idx="6"/>
            <a:endCxn id="60" idx="2"/>
          </p:cNvCxnSpPr>
          <p:nvPr/>
        </p:nvCxnSpPr>
        <p:spPr>
          <a:xfrm>
            <a:off x="1337249" y="2642849"/>
            <a:ext cx="501600" cy="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2" name="Shape 72"/>
          <p:cNvCxnSpPr>
            <a:stCxn id="61" idx="6"/>
            <a:endCxn id="63" idx="1"/>
          </p:cNvCxnSpPr>
          <p:nvPr/>
        </p:nvCxnSpPr>
        <p:spPr>
          <a:xfrm>
            <a:off x="2556449" y="1652249"/>
            <a:ext cx="606600" cy="4461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3" name="Shape 73"/>
          <p:cNvCxnSpPr>
            <a:stCxn id="61" idx="5"/>
            <a:endCxn id="62" idx="1"/>
          </p:cNvCxnSpPr>
          <p:nvPr/>
        </p:nvCxnSpPr>
        <p:spPr>
          <a:xfrm>
            <a:off x="2451359" y="1891853"/>
            <a:ext cx="711900" cy="11211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4" name="Shape 74"/>
          <p:cNvCxnSpPr>
            <a:stCxn id="60" idx="7"/>
            <a:endCxn id="63" idx="2"/>
          </p:cNvCxnSpPr>
          <p:nvPr/>
        </p:nvCxnSpPr>
        <p:spPr>
          <a:xfrm rot="10800000" flipH="1">
            <a:off x="2451359" y="2338146"/>
            <a:ext cx="606600" cy="651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5" name="Shape 75"/>
          <p:cNvCxnSpPr>
            <a:stCxn id="60" idx="6"/>
            <a:endCxn id="62" idx="2"/>
          </p:cNvCxnSpPr>
          <p:nvPr/>
        </p:nvCxnSpPr>
        <p:spPr>
          <a:xfrm>
            <a:off x="2556449" y="2642849"/>
            <a:ext cx="501600" cy="6096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6" name="Shape 76"/>
          <p:cNvCxnSpPr>
            <a:stCxn id="59" idx="7"/>
            <a:endCxn id="63" idx="3"/>
          </p:cNvCxnSpPr>
          <p:nvPr/>
        </p:nvCxnSpPr>
        <p:spPr>
          <a:xfrm rot="10800000" flipH="1">
            <a:off x="2451359" y="2577546"/>
            <a:ext cx="711900" cy="8163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7" name="Shape 77"/>
          <p:cNvCxnSpPr>
            <a:stCxn id="59" idx="6"/>
            <a:endCxn id="62" idx="3"/>
          </p:cNvCxnSpPr>
          <p:nvPr/>
        </p:nvCxnSpPr>
        <p:spPr>
          <a:xfrm rot="10800000" flipH="1">
            <a:off x="2556449" y="3492149"/>
            <a:ext cx="606600" cy="1413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8" name="Shape 78"/>
          <p:cNvCxnSpPr>
            <a:stCxn id="63" idx="6"/>
            <a:endCxn id="64" idx="1"/>
          </p:cNvCxnSpPr>
          <p:nvPr/>
        </p:nvCxnSpPr>
        <p:spPr>
          <a:xfrm>
            <a:off x="3775649" y="2338049"/>
            <a:ext cx="530400" cy="2175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9" name="Shape 79"/>
          <p:cNvCxnSpPr>
            <a:stCxn id="62" idx="6"/>
            <a:endCxn id="64" idx="3"/>
          </p:cNvCxnSpPr>
          <p:nvPr/>
        </p:nvCxnSpPr>
        <p:spPr>
          <a:xfrm rot="10800000" flipH="1">
            <a:off x="3775649" y="3034949"/>
            <a:ext cx="530400" cy="217500"/>
          </a:xfrm>
          <a:prstGeom prst="straightConnector1">
            <a:avLst/>
          </a:prstGeom>
          <a:noFill/>
          <a:ln w="19050" cap="flat">
            <a:solidFill>
              <a:srgbClr val="5B595A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0" name="Shape 80"/>
          <p:cNvSpPr txBox="1"/>
          <p:nvPr/>
        </p:nvSpPr>
        <p:spPr>
          <a:xfrm>
            <a:off x="458825" y="1891850"/>
            <a:ext cx="1096500" cy="40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Inputs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/>
              <a:t>x = (x1, x2, x3)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248000" y="1968625"/>
            <a:ext cx="606599" cy="21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/>
              <a:t>Output y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5326950" y="1313400"/>
            <a:ext cx="3317700" cy="360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Machine learning algorithms modeled after the way the human brain works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Learn patterns and structure by passing </a:t>
            </a:r>
            <a:r>
              <a:rPr lang="en" b="1"/>
              <a:t>training data</a:t>
            </a:r>
            <a:r>
              <a:rPr lang="en"/>
              <a:t> through “</a:t>
            </a:r>
            <a:r>
              <a:rPr lang="en" b="1"/>
              <a:t>neurons</a:t>
            </a:r>
            <a:r>
              <a:rPr lang="en"/>
              <a:t>” </a:t>
            </a:r>
          </a:p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Useful for classification, regression, feature extraction, etc.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Deep Learning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Neural networks with </a:t>
            </a:r>
            <a:r>
              <a:rPr lang="en" i="1"/>
              <a:t>lots</a:t>
            </a:r>
            <a:r>
              <a:rPr lang="en"/>
              <a:t> of hidden layers (hundreds)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State of the art for machine translation, facial recognition, text classification, speech recognition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Tasks with real </a:t>
            </a:r>
            <a:r>
              <a:rPr lang="en" i="1"/>
              <a:t>deep</a:t>
            </a:r>
            <a:r>
              <a:rPr lang="en"/>
              <a:t> structure, that humans do automatically but computers struggle with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Should be good for company tagging!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Distributed Representations</a:t>
            </a:r>
          </a:p>
        </p:txBody>
      </p:sp>
      <p:cxnSp>
        <p:nvCxnSpPr>
          <p:cNvPr id="94" name="Shape 94"/>
          <p:cNvCxnSpPr/>
          <p:nvPr/>
        </p:nvCxnSpPr>
        <p:spPr>
          <a:xfrm rot="10800000" flipH="1">
            <a:off x="2438890" y="1921774"/>
            <a:ext cx="677699" cy="64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5" name="Shape 95"/>
          <p:cNvCxnSpPr/>
          <p:nvPr/>
        </p:nvCxnSpPr>
        <p:spPr>
          <a:xfrm>
            <a:off x="2438675" y="2574625"/>
            <a:ext cx="667799" cy="2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6" name="Shape 96"/>
          <p:cNvCxnSpPr/>
          <p:nvPr/>
        </p:nvCxnSpPr>
        <p:spPr>
          <a:xfrm>
            <a:off x="2438675" y="2574900"/>
            <a:ext cx="618000" cy="638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7" name="Shape 97"/>
          <p:cNvSpPr/>
          <p:nvPr/>
        </p:nvSpPr>
        <p:spPr>
          <a:xfrm>
            <a:off x="3146400" y="157810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3146400" y="232360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3136475" y="300930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00" name="Shape 100"/>
          <p:cNvCxnSpPr/>
          <p:nvPr/>
        </p:nvCxnSpPr>
        <p:spPr>
          <a:xfrm>
            <a:off x="3305900" y="1697700"/>
            <a:ext cx="348900" cy="328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1" name="Shape 101"/>
          <p:cNvCxnSpPr/>
          <p:nvPr/>
        </p:nvCxnSpPr>
        <p:spPr>
          <a:xfrm rot="10800000" flipH="1">
            <a:off x="3295925" y="2485049"/>
            <a:ext cx="348900" cy="289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2" name="Shape 102"/>
          <p:cNvCxnSpPr/>
          <p:nvPr/>
        </p:nvCxnSpPr>
        <p:spPr>
          <a:xfrm rot="10800000" flipH="1">
            <a:off x="3288450" y="3337750"/>
            <a:ext cx="469199" cy="107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03" name="Shape 103"/>
          <p:cNvSpPr/>
          <p:nvPr/>
        </p:nvSpPr>
        <p:spPr>
          <a:xfrm>
            <a:off x="4405250" y="147815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4405250" y="212620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4405250" y="277425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4405250" y="342230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07" name="Shape 107"/>
          <p:cNvCxnSpPr>
            <a:stCxn id="97" idx="3"/>
            <a:endCxn id="103" idx="1"/>
          </p:cNvCxnSpPr>
          <p:nvPr/>
        </p:nvCxnSpPr>
        <p:spPr>
          <a:xfrm rot="10800000" flipH="1">
            <a:off x="3814199" y="1752249"/>
            <a:ext cx="591000" cy="99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8" name="Shape 108"/>
          <p:cNvCxnSpPr>
            <a:endCxn id="104" idx="1"/>
          </p:cNvCxnSpPr>
          <p:nvPr/>
        </p:nvCxnSpPr>
        <p:spPr>
          <a:xfrm>
            <a:off x="3824149" y="1857250"/>
            <a:ext cx="581100" cy="543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09" name="Shape 109"/>
          <p:cNvCxnSpPr>
            <a:endCxn id="105" idx="1"/>
          </p:cNvCxnSpPr>
          <p:nvPr/>
        </p:nvCxnSpPr>
        <p:spPr>
          <a:xfrm>
            <a:off x="3814250" y="1857299"/>
            <a:ext cx="591000" cy="119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0" name="Shape 110"/>
          <p:cNvCxnSpPr>
            <a:endCxn id="106" idx="1"/>
          </p:cNvCxnSpPr>
          <p:nvPr/>
        </p:nvCxnSpPr>
        <p:spPr>
          <a:xfrm>
            <a:off x="3824149" y="1877149"/>
            <a:ext cx="581100" cy="1819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1" name="Shape 111"/>
          <p:cNvCxnSpPr>
            <a:stCxn id="98" idx="3"/>
            <a:endCxn id="103" idx="1"/>
          </p:cNvCxnSpPr>
          <p:nvPr/>
        </p:nvCxnSpPr>
        <p:spPr>
          <a:xfrm rot="10800000" flipH="1">
            <a:off x="3814199" y="1752249"/>
            <a:ext cx="591000" cy="845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2" name="Shape 112"/>
          <p:cNvCxnSpPr>
            <a:endCxn id="104" idx="1"/>
          </p:cNvCxnSpPr>
          <p:nvPr/>
        </p:nvCxnSpPr>
        <p:spPr>
          <a:xfrm rot="10800000" flipH="1">
            <a:off x="3824149" y="2400250"/>
            <a:ext cx="581100" cy="21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3" name="Shape 113"/>
          <p:cNvCxnSpPr>
            <a:endCxn id="105" idx="1"/>
          </p:cNvCxnSpPr>
          <p:nvPr/>
        </p:nvCxnSpPr>
        <p:spPr>
          <a:xfrm>
            <a:off x="3824149" y="2614799"/>
            <a:ext cx="581100" cy="433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4" name="Shape 114"/>
          <p:cNvCxnSpPr>
            <a:endCxn id="106" idx="1"/>
          </p:cNvCxnSpPr>
          <p:nvPr/>
        </p:nvCxnSpPr>
        <p:spPr>
          <a:xfrm>
            <a:off x="3814250" y="2604649"/>
            <a:ext cx="591000" cy="1091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5" name="Shape 115"/>
          <p:cNvCxnSpPr>
            <a:stCxn id="99" idx="3"/>
            <a:endCxn id="103" idx="1"/>
          </p:cNvCxnSpPr>
          <p:nvPr/>
        </p:nvCxnSpPr>
        <p:spPr>
          <a:xfrm rot="10800000" flipH="1">
            <a:off x="3804274" y="1752149"/>
            <a:ext cx="600900" cy="153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6" name="Shape 116"/>
          <p:cNvCxnSpPr/>
          <p:nvPr/>
        </p:nvCxnSpPr>
        <p:spPr>
          <a:xfrm rot="10800000" flipH="1">
            <a:off x="3804300" y="2445149"/>
            <a:ext cx="568200" cy="857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7" name="Shape 117"/>
          <p:cNvCxnSpPr>
            <a:endCxn id="105" idx="1"/>
          </p:cNvCxnSpPr>
          <p:nvPr/>
        </p:nvCxnSpPr>
        <p:spPr>
          <a:xfrm rot="10800000" flipH="1">
            <a:off x="3814250" y="3048299"/>
            <a:ext cx="591000" cy="28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8" name="Shape 118"/>
          <p:cNvCxnSpPr>
            <a:endCxn id="106" idx="1"/>
          </p:cNvCxnSpPr>
          <p:nvPr/>
        </p:nvCxnSpPr>
        <p:spPr>
          <a:xfrm>
            <a:off x="3814250" y="3322549"/>
            <a:ext cx="591000" cy="373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9" name="Shape 119"/>
          <p:cNvSpPr txBox="1"/>
          <p:nvPr/>
        </p:nvSpPr>
        <p:spPr>
          <a:xfrm>
            <a:off x="2433725" y="1744900"/>
            <a:ext cx="677699" cy="2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Pixels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765900" y="1435787"/>
            <a:ext cx="677699" cy="2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Edges</a:t>
            </a:r>
          </a:p>
        </p:txBody>
      </p:sp>
      <p:sp>
        <p:nvSpPr>
          <p:cNvPr id="121" name="Shape 121"/>
          <p:cNvSpPr/>
          <p:nvPr/>
        </p:nvSpPr>
        <p:spPr>
          <a:xfrm>
            <a:off x="4591359" y="1617950"/>
            <a:ext cx="159900" cy="303825"/>
          </a:xfrm>
          <a:custGeom>
            <a:avLst/>
            <a:gdLst/>
            <a:ahLst/>
            <a:cxnLst/>
            <a:rect l="0" t="0" r="0" b="0"/>
            <a:pathLst>
              <a:path w="6396" h="12153" extrusionOk="0">
                <a:moveTo>
                  <a:pt x="6396" y="0"/>
                </a:moveTo>
                <a:cubicBezTo>
                  <a:pt x="5332" y="1860"/>
                  <a:pt x="83" y="9237"/>
                  <a:pt x="17" y="11165"/>
                </a:cubicBezTo>
                <a:cubicBezTo>
                  <a:pt x="-49" y="13092"/>
                  <a:pt x="5000" y="11496"/>
                  <a:pt x="5997" y="11563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22" name="Shape 122"/>
          <p:cNvSpPr/>
          <p:nvPr/>
        </p:nvSpPr>
        <p:spPr>
          <a:xfrm>
            <a:off x="4531950" y="2325474"/>
            <a:ext cx="348900" cy="99899"/>
          </a:xfrm>
          <a:custGeom>
            <a:avLst/>
            <a:gdLst/>
            <a:ahLst/>
            <a:cxnLst/>
            <a:rect l="0" t="0" r="0" b="0"/>
            <a:pathLst>
              <a:path w="13956" h="4004" extrusionOk="0">
                <a:moveTo>
                  <a:pt x="0" y="4004"/>
                </a:moveTo>
                <a:cubicBezTo>
                  <a:pt x="1129" y="3339"/>
                  <a:pt x="4453" y="83"/>
                  <a:pt x="6779" y="17"/>
                </a:cubicBezTo>
                <a:cubicBezTo>
                  <a:pt x="9105" y="-49"/>
                  <a:pt x="12759" y="3007"/>
                  <a:pt x="13956" y="3605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23" name="Shape 123"/>
          <p:cNvSpPr/>
          <p:nvPr/>
        </p:nvSpPr>
        <p:spPr>
          <a:xfrm>
            <a:off x="4551900" y="3013475"/>
            <a:ext cx="299025" cy="71450"/>
          </a:xfrm>
          <a:custGeom>
            <a:avLst/>
            <a:gdLst/>
            <a:ahLst/>
            <a:cxnLst/>
            <a:rect l="0" t="0" r="0" b="0"/>
            <a:pathLst>
              <a:path w="11961" h="2858" extrusionOk="0">
                <a:moveTo>
                  <a:pt x="0" y="0"/>
                </a:moveTo>
                <a:cubicBezTo>
                  <a:pt x="996" y="465"/>
                  <a:pt x="3987" y="2658"/>
                  <a:pt x="5981" y="2791"/>
                </a:cubicBezTo>
                <a:cubicBezTo>
                  <a:pt x="7974" y="2924"/>
                  <a:pt x="10964" y="1130"/>
                  <a:pt x="11961" y="79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24" name="Shape 124"/>
          <p:cNvSpPr/>
          <p:nvPr/>
        </p:nvSpPr>
        <p:spPr>
          <a:xfrm>
            <a:off x="5792350" y="181680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509325" y="1451175"/>
            <a:ext cx="16946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Collection of faces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4996500" y="1359600"/>
            <a:ext cx="727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Shapes</a:t>
            </a:r>
          </a:p>
        </p:txBody>
      </p:sp>
      <p:sp>
        <p:nvSpPr>
          <p:cNvPr id="127" name="Shape 127"/>
          <p:cNvSpPr/>
          <p:nvPr/>
        </p:nvSpPr>
        <p:spPr>
          <a:xfrm>
            <a:off x="4551068" y="3601600"/>
            <a:ext cx="290325" cy="169450"/>
          </a:xfrm>
          <a:custGeom>
            <a:avLst/>
            <a:gdLst/>
            <a:ahLst/>
            <a:cxnLst/>
            <a:rect l="0" t="0" r="0" b="0"/>
            <a:pathLst>
              <a:path w="11613" h="6778" extrusionOk="0">
                <a:moveTo>
                  <a:pt x="33" y="3588"/>
                </a:moveTo>
                <a:cubicBezTo>
                  <a:pt x="-33" y="2458"/>
                  <a:pt x="3288" y="0"/>
                  <a:pt x="5216" y="0"/>
                </a:cubicBezTo>
                <a:cubicBezTo>
                  <a:pt x="7143" y="0"/>
                  <a:pt x="11529" y="2458"/>
                  <a:pt x="11596" y="3588"/>
                </a:cubicBezTo>
                <a:cubicBezTo>
                  <a:pt x="11662" y="4717"/>
                  <a:pt x="7542" y="6778"/>
                  <a:pt x="5615" y="6778"/>
                </a:cubicBezTo>
                <a:cubicBezTo>
                  <a:pt x="3687" y="6778"/>
                  <a:pt x="99" y="4717"/>
                  <a:pt x="33" y="3588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28" name="Shape 128"/>
          <p:cNvSpPr txBox="1"/>
          <p:nvPr/>
        </p:nvSpPr>
        <p:spPr>
          <a:xfrm>
            <a:off x="6481425" y="1523600"/>
            <a:ext cx="15507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Typical facial types (</a:t>
            </a:r>
            <a:r>
              <a:rPr lang="en" sz="1200" i="1"/>
              <a:t>features</a:t>
            </a:r>
            <a:r>
              <a:rPr lang="en" sz="1200"/>
              <a:t>)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2" y="1786967"/>
            <a:ext cx="1941549" cy="19415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0" name="Shape 130"/>
          <p:cNvCxnSpPr>
            <a:stCxn id="103" idx="3"/>
            <a:endCxn id="124" idx="1"/>
          </p:cNvCxnSpPr>
          <p:nvPr/>
        </p:nvCxnSpPr>
        <p:spPr>
          <a:xfrm>
            <a:off x="5073049" y="1752199"/>
            <a:ext cx="719400" cy="338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1" name="Shape 131"/>
          <p:cNvCxnSpPr/>
          <p:nvPr/>
        </p:nvCxnSpPr>
        <p:spPr>
          <a:xfrm>
            <a:off x="5085850" y="1747650"/>
            <a:ext cx="706499" cy="10100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2" name="Shape 132"/>
          <p:cNvCxnSpPr/>
          <p:nvPr/>
        </p:nvCxnSpPr>
        <p:spPr>
          <a:xfrm>
            <a:off x="5075650" y="1757550"/>
            <a:ext cx="716700" cy="1667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3" name="Shape 133"/>
          <p:cNvCxnSpPr>
            <a:stCxn id="104" idx="3"/>
            <a:endCxn id="124" idx="1"/>
          </p:cNvCxnSpPr>
          <p:nvPr/>
        </p:nvCxnSpPr>
        <p:spPr>
          <a:xfrm rot="10800000" flipH="1">
            <a:off x="5073049" y="2090949"/>
            <a:ext cx="719400" cy="30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4" name="Shape 134"/>
          <p:cNvCxnSpPr/>
          <p:nvPr/>
        </p:nvCxnSpPr>
        <p:spPr>
          <a:xfrm>
            <a:off x="5065750" y="2415450"/>
            <a:ext cx="726600" cy="342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5" name="Shape 135"/>
          <p:cNvCxnSpPr/>
          <p:nvPr/>
        </p:nvCxnSpPr>
        <p:spPr>
          <a:xfrm>
            <a:off x="5075650" y="2395350"/>
            <a:ext cx="716700" cy="102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6" name="Shape 136"/>
          <p:cNvCxnSpPr>
            <a:stCxn id="105" idx="3"/>
            <a:endCxn id="124" idx="1"/>
          </p:cNvCxnSpPr>
          <p:nvPr/>
        </p:nvCxnSpPr>
        <p:spPr>
          <a:xfrm rot="10800000" flipH="1">
            <a:off x="5073049" y="2090999"/>
            <a:ext cx="719400" cy="957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7" name="Shape 137"/>
          <p:cNvCxnSpPr/>
          <p:nvPr/>
        </p:nvCxnSpPr>
        <p:spPr>
          <a:xfrm rot="10800000" flipH="1">
            <a:off x="5085850" y="2757750"/>
            <a:ext cx="706499" cy="295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8" name="Shape 138"/>
          <p:cNvCxnSpPr/>
          <p:nvPr/>
        </p:nvCxnSpPr>
        <p:spPr>
          <a:xfrm>
            <a:off x="5085850" y="3083250"/>
            <a:ext cx="706499" cy="3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9" name="Shape 139"/>
          <p:cNvCxnSpPr>
            <a:stCxn id="106" idx="3"/>
          </p:cNvCxnSpPr>
          <p:nvPr/>
        </p:nvCxnSpPr>
        <p:spPr>
          <a:xfrm rot="10800000" flipH="1">
            <a:off x="5073049" y="2126449"/>
            <a:ext cx="690600" cy="1569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0" name="Shape 140"/>
          <p:cNvCxnSpPr>
            <a:stCxn id="106" idx="3"/>
            <a:endCxn id="141" idx="1"/>
          </p:cNvCxnSpPr>
          <p:nvPr/>
        </p:nvCxnSpPr>
        <p:spPr>
          <a:xfrm rot="10800000" flipH="1">
            <a:off x="5073049" y="2757649"/>
            <a:ext cx="719400" cy="938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2" name="Shape 142"/>
          <p:cNvCxnSpPr/>
          <p:nvPr/>
        </p:nvCxnSpPr>
        <p:spPr>
          <a:xfrm rot="10800000" flipH="1">
            <a:off x="5095750" y="3424650"/>
            <a:ext cx="696599" cy="29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3" name="Shape 143"/>
          <p:cNvSpPr/>
          <p:nvPr/>
        </p:nvSpPr>
        <p:spPr>
          <a:xfrm>
            <a:off x="5972900" y="1917000"/>
            <a:ext cx="348900" cy="373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6007278" y="2025228"/>
            <a:ext cx="96910" cy="71457"/>
          </a:xfrm>
          <a:custGeom>
            <a:avLst/>
            <a:gdLst/>
            <a:ahLst/>
            <a:cxnLst/>
            <a:rect l="0" t="0" r="0" b="0"/>
            <a:pathLst>
              <a:path w="11613" h="6778" extrusionOk="0">
                <a:moveTo>
                  <a:pt x="33" y="3588"/>
                </a:moveTo>
                <a:cubicBezTo>
                  <a:pt x="-33" y="2458"/>
                  <a:pt x="3288" y="0"/>
                  <a:pt x="5216" y="0"/>
                </a:cubicBezTo>
                <a:cubicBezTo>
                  <a:pt x="7143" y="0"/>
                  <a:pt x="11529" y="2458"/>
                  <a:pt x="11596" y="3588"/>
                </a:cubicBezTo>
                <a:cubicBezTo>
                  <a:pt x="11662" y="4717"/>
                  <a:pt x="7542" y="6778"/>
                  <a:pt x="5615" y="6778"/>
                </a:cubicBezTo>
                <a:cubicBezTo>
                  <a:pt x="3687" y="6778"/>
                  <a:pt x="99" y="4717"/>
                  <a:pt x="33" y="3588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45" name="Shape 145"/>
          <p:cNvSpPr/>
          <p:nvPr/>
        </p:nvSpPr>
        <p:spPr>
          <a:xfrm>
            <a:off x="6139742" y="2025228"/>
            <a:ext cx="96910" cy="71457"/>
          </a:xfrm>
          <a:custGeom>
            <a:avLst/>
            <a:gdLst/>
            <a:ahLst/>
            <a:cxnLst/>
            <a:rect l="0" t="0" r="0" b="0"/>
            <a:pathLst>
              <a:path w="11613" h="6778" extrusionOk="0">
                <a:moveTo>
                  <a:pt x="33" y="3588"/>
                </a:moveTo>
                <a:cubicBezTo>
                  <a:pt x="-33" y="2458"/>
                  <a:pt x="3288" y="0"/>
                  <a:pt x="5216" y="0"/>
                </a:cubicBezTo>
                <a:cubicBezTo>
                  <a:pt x="7143" y="0"/>
                  <a:pt x="11529" y="2458"/>
                  <a:pt x="11596" y="3588"/>
                </a:cubicBezTo>
                <a:cubicBezTo>
                  <a:pt x="11662" y="4717"/>
                  <a:pt x="7542" y="6778"/>
                  <a:pt x="5615" y="6778"/>
                </a:cubicBezTo>
                <a:cubicBezTo>
                  <a:pt x="3687" y="6778"/>
                  <a:pt x="99" y="4717"/>
                  <a:pt x="33" y="3588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46" name="Shape 146"/>
          <p:cNvSpPr/>
          <p:nvPr/>
        </p:nvSpPr>
        <p:spPr>
          <a:xfrm>
            <a:off x="6098289" y="2113078"/>
            <a:ext cx="31500" cy="71459"/>
          </a:xfrm>
          <a:custGeom>
            <a:avLst/>
            <a:gdLst/>
            <a:ahLst/>
            <a:cxnLst/>
            <a:rect l="0" t="0" r="0" b="0"/>
            <a:pathLst>
              <a:path w="6396" h="12153" extrusionOk="0">
                <a:moveTo>
                  <a:pt x="6396" y="0"/>
                </a:moveTo>
                <a:cubicBezTo>
                  <a:pt x="5332" y="1860"/>
                  <a:pt x="83" y="9237"/>
                  <a:pt x="17" y="11165"/>
                </a:cubicBezTo>
                <a:cubicBezTo>
                  <a:pt x="-49" y="13092"/>
                  <a:pt x="5000" y="11496"/>
                  <a:pt x="5997" y="11563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47" name="Shape 147"/>
          <p:cNvSpPr/>
          <p:nvPr/>
        </p:nvSpPr>
        <p:spPr>
          <a:xfrm>
            <a:off x="6075900" y="2235925"/>
            <a:ext cx="96913" cy="10803"/>
          </a:xfrm>
          <a:custGeom>
            <a:avLst/>
            <a:gdLst/>
            <a:ahLst/>
            <a:cxnLst/>
            <a:rect l="0" t="0" r="0" b="0"/>
            <a:pathLst>
              <a:path w="11961" h="2858" extrusionOk="0">
                <a:moveTo>
                  <a:pt x="0" y="0"/>
                </a:moveTo>
                <a:cubicBezTo>
                  <a:pt x="996" y="465"/>
                  <a:pt x="3987" y="2658"/>
                  <a:pt x="5981" y="2791"/>
                </a:cubicBezTo>
                <a:cubicBezTo>
                  <a:pt x="7974" y="2924"/>
                  <a:pt x="10964" y="1130"/>
                  <a:pt x="11961" y="79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48" name="Shape 148"/>
          <p:cNvSpPr/>
          <p:nvPr/>
        </p:nvSpPr>
        <p:spPr>
          <a:xfrm>
            <a:off x="5805150" y="2482425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5972900" y="2602800"/>
            <a:ext cx="408599" cy="3738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6083478" y="2711028"/>
            <a:ext cx="96910" cy="71457"/>
          </a:xfrm>
          <a:custGeom>
            <a:avLst/>
            <a:gdLst/>
            <a:ahLst/>
            <a:cxnLst/>
            <a:rect l="0" t="0" r="0" b="0"/>
            <a:pathLst>
              <a:path w="11613" h="6778" extrusionOk="0">
                <a:moveTo>
                  <a:pt x="33" y="3588"/>
                </a:moveTo>
                <a:cubicBezTo>
                  <a:pt x="-33" y="2458"/>
                  <a:pt x="3288" y="0"/>
                  <a:pt x="5216" y="0"/>
                </a:cubicBezTo>
                <a:cubicBezTo>
                  <a:pt x="7143" y="0"/>
                  <a:pt x="11529" y="2458"/>
                  <a:pt x="11596" y="3588"/>
                </a:cubicBezTo>
                <a:cubicBezTo>
                  <a:pt x="11662" y="4717"/>
                  <a:pt x="7542" y="6778"/>
                  <a:pt x="5615" y="6778"/>
                </a:cubicBezTo>
                <a:cubicBezTo>
                  <a:pt x="3687" y="6778"/>
                  <a:pt x="99" y="4717"/>
                  <a:pt x="33" y="3588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51" name="Shape 151"/>
          <p:cNvSpPr/>
          <p:nvPr/>
        </p:nvSpPr>
        <p:spPr>
          <a:xfrm>
            <a:off x="6215942" y="2711028"/>
            <a:ext cx="96910" cy="71457"/>
          </a:xfrm>
          <a:custGeom>
            <a:avLst/>
            <a:gdLst/>
            <a:ahLst/>
            <a:cxnLst/>
            <a:rect l="0" t="0" r="0" b="0"/>
            <a:pathLst>
              <a:path w="11613" h="6778" extrusionOk="0">
                <a:moveTo>
                  <a:pt x="33" y="3588"/>
                </a:moveTo>
                <a:cubicBezTo>
                  <a:pt x="-33" y="2458"/>
                  <a:pt x="3288" y="0"/>
                  <a:pt x="5216" y="0"/>
                </a:cubicBezTo>
                <a:cubicBezTo>
                  <a:pt x="7143" y="0"/>
                  <a:pt x="11529" y="2458"/>
                  <a:pt x="11596" y="3588"/>
                </a:cubicBezTo>
                <a:cubicBezTo>
                  <a:pt x="11662" y="4717"/>
                  <a:pt x="7542" y="6778"/>
                  <a:pt x="5615" y="6778"/>
                </a:cubicBezTo>
                <a:cubicBezTo>
                  <a:pt x="3687" y="6778"/>
                  <a:pt x="99" y="4717"/>
                  <a:pt x="33" y="3588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52" name="Shape 152"/>
          <p:cNvSpPr/>
          <p:nvPr/>
        </p:nvSpPr>
        <p:spPr>
          <a:xfrm flipH="1">
            <a:off x="6200849" y="2798878"/>
            <a:ext cx="31500" cy="71459"/>
          </a:xfrm>
          <a:custGeom>
            <a:avLst/>
            <a:gdLst/>
            <a:ahLst/>
            <a:cxnLst/>
            <a:rect l="0" t="0" r="0" b="0"/>
            <a:pathLst>
              <a:path w="6396" h="12153" extrusionOk="0">
                <a:moveTo>
                  <a:pt x="6396" y="0"/>
                </a:moveTo>
                <a:cubicBezTo>
                  <a:pt x="5332" y="1860"/>
                  <a:pt x="83" y="9237"/>
                  <a:pt x="17" y="11165"/>
                </a:cubicBezTo>
                <a:cubicBezTo>
                  <a:pt x="-49" y="13092"/>
                  <a:pt x="5000" y="11496"/>
                  <a:pt x="5997" y="11563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53" name="Shape 153"/>
          <p:cNvSpPr/>
          <p:nvPr/>
        </p:nvSpPr>
        <p:spPr>
          <a:xfrm>
            <a:off x="6152100" y="2921725"/>
            <a:ext cx="96913" cy="10803"/>
          </a:xfrm>
          <a:custGeom>
            <a:avLst/>
            <a:gdLst/>
            <a:ahLst/>
            <a:cxnLst/>
            <a:rect l="0" t="0" r="0" b="0"/>
            <a:pathLst>
              <a:path w="11961" h="2858" extrusionOk="0">
                <a:moveTo>
                  <a:pt x="0" y="0"/>
                </a:moveTo>
                <a:cubicBezTo>
                  <a:pt x="996" y="465"/>
                  <a:pt x="3987" y="2658"/>
                  <a:pt x="5981" y="2791"/>
                </a:cubicBezTo>
                <a:cubicBezTo>
                  <a:pt x="7974" y="2924"/>
                  <a:pt x="10964" y="1130"/>
                  <a:pt x="11961" y="79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54" name="Shape 154"/>
          <p:cNvSpPr/>
          <p:nvPr/>
        </p:nvSpPr>
        <p:spPr>
          <a:xfrm>
            <a:off x="5794950" y="3148050"/>
            <a:ext cx="667799" cy="5480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5954400" y="3222150"/>
            <a:ext cx="348900" cy="4335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6007278" y="3328403"/>
            <a:ext cx="96910" cy="71457"/>
          </a:xfrm>
          <a:custGeom>
            <a:avLst/>
            <a:gdLst/>
            <a:ahLst/>
            <a:cxnLst/>
            <a:rect l="0" t="0" r="0" b="0"/>
            <a:pathLst>
              <a:path w="11613" h="6778" extrusionOk="0">
                <a:moveTo>
                  <a:pt x="33" y="3588"/>
                </a:moveTo>
                <a:cubicBezTo>
                  <a:pt x="-33" y="2458"/>
                  <a:pt x="3288" y="0"/>
                  <a:pt x="5216" y="0"/>
                </a:cubicBezTo>
                <a:cubicBezTo>
                  <a:pt x="7143" y="0"/>
                  <a:pt x="11529" y="2458"/>
                  <a:pt x="11596" y="3588"/>
                </a:cubicBezTo>
                <a:cubicBezTo>
                  <a:pt x="11662" y="4717"/>
                  <a:pt x="7542" y="6778"/>
                  <a:pt x="5615" y="6778"/>
                </a:cubicBezTo>
                <a:cubicBezTo>
                  <a:pt x="3687" y="6778"/>
                  <a:pt x="99" y="4717"/>
                  <a:pt x="33" y="3588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57" name="Shape 157"/>
          <p:cNvSpPr/>
          <p:nvPr/>
        </p:nvSpPr>
        <p:spPr>
          <a:xfrm>
            <a:off x="6128796" y="3328403"/>
            <a:ext cx="96910" cy="71457"/>
          </a:xfrm>
          <a:custGeom>
            <a:avLst/>
            <a:gdLst/>
            <a:ahLst/>
            <a:cxnLst/>
            <a:rect l="0" t="0" r="0" b="0"/>
            <a:pathLst>
              <a:path w="11613" h="6778" extrusionOk="0">
                <a:moveTo>
                  <a:pt x="33" y="3588"/>
                </a:moveTo>
                <a:cubicBezTo>
                  <a:pt x="-33" y="2458"/>
                  <a:pt x="3288" y="0"/>
                  <a:pt x="5216" y="0"/>
                </a:cubicBezTo>
                <a:cubicBezTo>
                  <a:pt x="7143" y="0"/>
                  <a:pt x="11529" y="2458"/>
                  <a:pt x="11596" y="3588"/>
                </a:cubicBezTo>
                <a:cubicBezTo>
                  <a:pt x="11662" y="4717"/>
                  <a:pt x="7542" y="6778"/>
                  <a:pt x="5615" y="6778"/>
                </a:cubicBezTo>
                <a:cubicBezTo>
                  <a:pt x="3687" y="6778"/>
                  <a:pt x="99" y="4717"/>
                  <a:pt x="33" y="3588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58" name="Shape 158"/>
          <p:cNvSpPr/>
          <p:nvPr/>
        </p:nvSpPr>
        <p:spPr>
          <a:xfrm flipH="1">
            <a:off x="6113089" y="3416278"/>
            <a:ext cx="31500" cy="71459"/>
          </a:xfrm>
          <a:custGeom>
            <a:avLst/>
            <a:gdLst/>
            <a:ahLst/>
            <a:cxnLst/>
            <a:rect l="0" t="0" r="0" b="0"/>
            <a:pathLst>
              <a:path w="6396" h="12153" extrusionOk="0">
                <a:moveTo>
                  <a:pt x="6396" y="0"/>
                </a:moveTo>
                <a:cubicBezTo>
                  <a:pt x="5332" y="1860"/>
                  <a:pt x="83" y="9237"/>
                  <a:pt x="17" y="11165"/>
                </a:cubicBezTo>
                <a:cubicBezTo>
                  <a:pt x="-49" y="13092"/>
                  <a:pt x="5000" y="11496"/>
                  <a:pt x="5997" y="11563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59" name="Shape 159"/>
          <p:cNvSpPr/>
          <p:nvPr/>
        </p:nvSpPr>
        <p:spPr>
          <a:xfrm rot="10800000" flipH="1">
            <a:off x="6065587" y="3534079"/>
            <a:ext cx="96913" cy="10803"/>
          </a:xfrm>
          <a:custGeom>
            <a:avLst/>
            <a:gdLst/>
            <a:ahLst/>
            <a:cxnLst/>
            <a:rect l="0" t="0" r="0" b="0"/>
            <a:pathLst>
              <a:path w="11961" h="2858" extrusionOk="0">
                <a:moveTo>
                  <a:pt x="0" y="0"/>
                </a:moveTo>
                <a:cubicBezTo>
                  <a:pt x="996" y="465"/>
                  <a:pt x="3987" y="2658"/>
                  <a:pt x="5981" y="2791"/>
                </a:cubicBezTo>
                <a:cubicBezTo>
                  <a:pt x="7974" y="2924"/>
                  <a:pt x="10964" y="1130"/>
                  <a:pt x="11961" y="798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160" name="Shape 160"/>
          <p:cNvCxnSpPr>
            <a:endCxn id="149" idx="1"/>
          </p:cNvCxnSpPr>
          <p:nvPr/>
        </p:nvCxnSpPr>
        <p:spPr>
          <a:xfrm rot="10800000">
            <a:off x="6032738" y="2657541"/>
            <a:ext cx="52500" cy="93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1" name="Shape 161"/>
          <p:cNvCxnSpPr>
            <a:endCxn id="149" idx="7"/>
          </p:cNvCxnSpPr>
          <p:nvPr/>
        </p:nvCxnSpPr>
        <p:spPr>
          <a:xfrm rot="10800000" flipH="1">
            <a:off x="6320161" y="2657541"/>
            <a:ext cx="1500" cy="75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2" name="Shape 162"/>
          <p:cNvCxnSpPr/>
          <p:nvPr/>
        </p:nvCxnSpPr>
        <p:spPr>
          <a:xfrm>
            <a:off x="2440925" y="2582425"/>
            <a:ext cx="784799" cy="1356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63" name="Shape 163"/>
          <p:cNvCxnSpPr/>
          <p:nvPr/>
        </p:nvCxnSpPr>
        <p:spPr>
          <a:xfrm>
            <a:off x="3453100" y="36978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4" name="Shape 164"/>
          <p:cNvCxnSpPr/>
          <p:nvPr/>
        </p:nvCxnSpPr>
        <p:spPr>
          <a:xfrm>
            <a:off x="3453100" y="38502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5" name="Shape 165"/>
          <p:cNvCxnSpPr/>
          <p:nvPr/>
        </p:nvCxnSpPr>
        <p:spPr>
          <a:xfrm>
            <a:off x="3453100" y="37740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6" name="Shape 166"/>
          <p:cNvCxnSpPr/>
          <p:nvPr/>
        </p:nvCxnSpPr>
        <p:spPr>
          <a:xfrm>
            <a:off x="3453100" y="39264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7" name="Shape 167"/>
          <p:cNvCxnSpPr/>
          <p:nvPr/>
        </p:nvCxnSpPr>
        <p:spPr>
          <a:xfrm>
            <a:off x="3781550" y="528762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8" name="Shape 168"/>
          <p:cNvCxnSpPr/>
          <p:nvPr/>
        </p:nvCxnSpPr>
        <p:spPr>
          <a:xfrm>
            <a:off x="4748500" y="40026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69" name="Shape 169"/>
          <p:cNvCxnSpPr/>
          <p:nvPr/>
        </p:nvCxnSpPr>
        <p:spPr>
          <a:xfrm>
            <a:off x="4748500" y="41550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0" name="Shape 170"/>
          <p:cNvCxnSpPr/>
          <p:nvPr/>
        </p:nvCxnSpPr>
        <p:spPr>
          <a:xfrm>
            <a:off x="4748500" y="40788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1" name="Shape 171"/>
          <p:cNvCxnSpPr/>
          <p:nvPr/>
        </p:nvCxnSpPr>
        <p:spPr>
          <a:xfrm>
            <a:off x="4467350" y="513522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2" name="Shape 172"/>
          <p:cNvCxnSpPr/>
          <p:nvPr/>
        </p:nvCxnSpPr>
        <p:spPr>
          <a:xfrm>
            <a:off x="6120100" y="37740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3" name="Shape 173"/>
          <p:cNvCxnSpPr/>
          <p:nvPr/>
        </p:nvCxnSpPr>
        <p:spPr>
          <a:xfrm>
            <a:off x="6120100" y="39264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4" name="Shape 174"/>
          <p:cNvCxnSpPr/>
          <p:nvPr/>
        </p:nvCxnSpPr>
        <p:spPr>
          <a:xfrm>
            <a:off x="6120100" y="38502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5" name="Shape 175"/>
          <p:cNvCxnSpPr/>
          <p:nvPr/>
        </p:nvCxnSpPr>
        <p:spPr>
          <a:xfrm>
            <a:off x="6120100" y="4002675"/>
            <a:ext cx="0" cy="413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76" name="Shape 176"/>
          <p:cNvCxnSpPr/>
          <p:nvPr/>
        </p:nvCxnSpPr>
        <p:spPr>
          <a:xfrm>
            <a:off x="6155888" y="2737581"/>
            <a:ext cx="58200" cy="10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77" name="Shape 177"/>
          <p:cNvSpPr txBox="1"/>
          <p:nvPr/>
        </p:nvSpPr>
        <p:spPr>
          <a:xfrm>
            <a:off x="457200" y="4324000"/>
            <a:ext cx="5206799" cy="6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 txBox="1"/>
          <p:nvPr/>
        </p:nvSpPr>
        <p:spPr>
          <a:xfrm>
            <a:off x="509325" y="4233225"/>
            <a:ext cx="5206799" cy="60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Human brain uses distributed representations 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/>
              <a:t>We can use deep learning to do the same thing with words (letters -&gt; words -&gt; phrases -&gt;  sentences -&gt; …)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Deep Learning Challenges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Computationally difficult to train (ie. slow)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Each hidden layer means more parameters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Each feature means more parameters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Real human-generated text has a near-infinite number of features and data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ie. slow would be a problem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Solution: use </a:t>
            </a:r>
            <a:r>
              <a:rPr lang="en" i="1"/>
              <a:t>word2vec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word2vec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Published by scientists at Google in 2013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Python implementation in 2014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i="1"/>
              <a:t>gensim</a:t>
            </a:r>
            <a:r>
              <a:rPr lang="en"/>
              <a:t> library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Learns </a:t>
            </a:r>
            <a:r>
              <a:rPr lang="en" b="1" i="1"/>
              <a:t>distributed vector representations </a:t>
            </a:r>
            <a:r>
              <a:rPr lang="en"/>
              <a:t>of words (“word to vec”) using a neural net</a:t>
            </a:r>
          </a:p>
          <a:p>
            <a:pPr marL="914400" lvl="1" indent="-317500" rtl="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400"/>
              <a:t>NOTE for hardcore experts: word2vec does not </a:t>
            </a:r>
            <a:r>
              <a:rPr lang="en" sz="1400" i="1"/>
              <a:t>strictly</a:t>
            </a:r>
            <a:r>
              <a:rPr lang="en" sz="1400"/>
              <a:t> or </a:t>
            </a:r>
            <a:r>
              <a:rPr lang="en" sz="1400" i="1"/>
              <a:t>necessarily </a:t>
            </a:r>
            <a:r>
              <a:rPr lang="en" sz="1400"/>
              <a:t>train a </a:t>
            </a:r>
            <a:r>
              <a:rPr lang="en" sz="1400" i="1"/>
              <a:t>deep</a:t>
            </a:r>
            <a:r>
              <a:rPr lang="en" sz="1400"/>
              <a:t> neural net, but it uses deep learning technology (distributed representations, backpropagation, stochastic gradient descent, etc.) and is based on a series of deep learning papers 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the output?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Distributed vector representations of words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each word is encoded as a vector of floats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vec</a:t>
            </a:r>
            <a:r>
              <a:rPr lang="en" baseline="-25000"/>
              <a:t>queen</a:t>
            </a:r>
            <a:r>
              <a:rPr lang="en"/>
              <a:t>= (0.2, -0.3, .7, 0, … , .3)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vec</a:t>
            </a:r>
            <a:r>
              <a:rPr lang="en" baseline="-25000"/>
              <a:t>woman</a:t>
            </a:r>
            <a:r>
              <a:rPr lang="en"/>
              <a:t> =  (0.1, -0.2, .6, 0.1, … , .2)</a:t>
            </a:r>
          </a:p>
          <a:p>
            <a:pPr marL="914400" lvl="1" indent="-381000" rtl="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length of the vectors = dimension of the word representation</a:t>
            </a:r>
          </a:p>
          <a:p>
            <a:pPr marL="914400" lvl="1" indent="-381000"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b="1"/>
              <a:t>key concept of word2vec</a:t>
            </a:r>
            <a:r>
              <a:rPr lang="en"/>
              <a:t>: words with similar vectors have a similar meaning (context)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963</Words>
  <Application>Microsoft Macintosh PowerPoint</Application>
  <PresentationFormat>On-screen Show (16:9)</PresentationFormat>
  <Paragraphs>118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swiss</vt:lpstr>
      <vt:lpstr>Deep Learning and Text Mining</vt:lpstr>
      <vt:lpstr>We have a problem</vt:lpstr>
      <vt:lpstr>What to do?</vt:lpstr>
      <vt:lpstr>Neural Networks</vt:lpstr>
      <vt:lpstr>Deep Learning </vt:lpstr>
      <vt:lpstr>Distributed Representations</vt:lpstr>
      <vt:lpstr>Deep Learning Challenges</vt:lpstr>
      <vt:lpstr>word2vec</vt:lpstr>
      <vt:lpstr>What is the output?</vt:lpstr>
      <vt:lpstr>word2vec Features</vt:lpstr>
      <vt:lpstr>How does it work?</vt:lpstr>
      <vt:lpstr>word2vec at Return Path </vt:lpstr>
      <vt:lpstr>Grouping companies with word2vec</vt:lpstr>
      <vt:lpstr>More word2vec applications</vt:lpstr>
      <vt:lpstr>Try it yourself</vt:lpstr>
      <vt:lpstr>Thanks for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 and Text Mining</dc:title>
  <cp:lastModifiedBy>Will Stanton</cp:lastModifiedBy>
  <cp:revision>1</cp:revision>
  <dcterms:modified xsi:type="dcterms:W3CDTF">2015-02-20T17:07:10Z</dcterms:modified>
</cp:coreProperties>
</file>