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81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80" r:id="rId13"/>
    <p:sldId id="278" r:id="rId14"/>
    <p:sldId id="27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0" autoAdjust="0"/>
    <p:restoredTop sz="86344" autoAdjust="0"/>
  </p:normalViewPr>
  <p:slideViewPr>
    <p:cSldViewPr>
      <p:cViewPr varScale="1">
        <p:scale>
          <a:sx n="102" d="100"/>
          <a:sy n="102" d="100"/>
        </p:scale>
        <p:origin x="-187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0278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e\Desktop\10min%20presentation\Book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e\Desktop\10min%20presentation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Average </a:t>
            </a:r>
            <a:r>
              <a:rPr lang="en-US" dirty="0"/>
              <a:t>Queue Depth vs Utilization</a:t>
            </a: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xVal>
            <c:numRef>
              <c:f>Sheet1!$A$3:$A$22</c:f>
              <c:numCache>
                <c:formatCode>0.00</c:formatCode>
                <c:ptCount val="20"/>
                <c:pt idx="0">
                  <c:v>0.05</c:v>
                </c:pt>
                <c:pt idx="1">
                  <c:v>0.1</c:v>
                </c:pt>
                <c:pt idx="2">
                  <c:v>0.15000000000000002</c:v>
                </c:pt>
                <c:pt idx="3">
                  <c:v>0.2</c:v>
                </c:pt>
                <c:pt idx="4">
                  <c:v>0.25</c:v>
                </c:pt>
                <c:pt idx="5">
                  <c:v>0.3</c:v>
                </c:pt>
                <c:pt idx="6">
                  <c:v>0.35</c:v>
                </c:pt>
                <c:pt idx="7">
                  <c:v>0.39999999999999997</c:v>
                </c:pt>
                <c:pt idx="8">
                  <c:v>0.44999999999999996</c:v>
                </c:pt>
                <c:pt idx="9">
                  <c:v>0.49999999999999994</c:v>
                </c:pt>
                <c:pt idx="10">
                  <c:v>0.54999999999999993</c:v>
                </c:pt>
                <c:pt idx="11">
                  <c:v>0.6</c:v>
                </c:pt>
                <c:pt idx="12">
                  <c:v>0.65</c:v>
                </c:pt>
                <c:pt idx="13">
                  <c:v>0.70000000000000007</c:v>
                </c:pt>
                <c:pt idx="14">
                  <c:v>0.75000000000000011</c:v>
                </c:pt>
                <c:pt idx="15">
                  <c:v>0.80000000000000016</c:v>
                </c:pt>
                <c:pt idx="16">
                  <c:v>0.8500000000000002</c:v>
                </c:pt>
                <c:pt idx="17">
                  <c:v>0.90000000000000024</c:v>
                </c:pt>
                <c:pt idx="18">
                  <c:v>0.95000000000000029</c:v>
                </c:pt>
                <c:pt idx="19">
                  <c:v>0.99</c:v>
                </c:pt>
              </c:numCache>
            </c:numRef>
          </c:xVal>
          <c:yVal>
            <c:numRef>
              <c:f>Sheet1!$B$3:$B$22</c:f>
              <c:numCache>
                <c:formatCode>0.00</c:formatCode>
                <c:ptCount val="20"/>
                <c:pt idx="0">
                  <c:v>5.2631578947368425E-2</c:v>
                </c:pt>
                <c:pt idx="1">
                  <c:v>0.11111111111111112</c:v>
                </c:pt>
                <c:pt idx="2">
                  <c:v>0.17647058823529416</c:v>
                </c:pt>
                <c:pt idx="3">
                  <c:v>0.25</c:v>
                </c:pt>
                <c:pt idx="4">
                  <c:v>0.33333333333333331</c:v>
                </c:pt>
                <c:pt idx="5">
                  <c:v>0.4285714285714286</c:v>
                </c:pt>
                <c:pt idx="6">
                  <c:v>0.53846153846153844</c:v>
                </c:pt>
                <c:pt idx="7">
                  <c:v>0.66666666666666652</c:v>
                </c:pt>
                <c:pt idx="8">
                  <c:v>0.81818181818181801</c:v>
                </c:pt>
                <c:pt idx="9">
                  <c:v>0.99999999999999989</c:v>
                </c:pt>
                <c:pt idx="10">
                  <c:v>1.2222222222222219</c:v>
                </c:pt>
                <c:pt idx="11">
                  <c:v>1.4999999999999998</c:v>
                </c:pt>
                <c:pt idx="12">
                  <c:v>1.8571428571428574</c:v>
                </c:pt>
                <c:pt idx="13">
                  <c:v>2.3333333333333339</c:v>
                </c:pt>
                <c:pt idx="14">
                  <c:v>3.0000000000000018</c:v>
                </c:pt>
                <c:pt idx="15">
                  <c:v>4.0000000000000036</c:v>
                </c:pt>
                <c:pt idx="16">
                  <c:v>5.6666666666666758</c:v>
                </c:pt>
                <c:pt idx="17">
                  <c:v>9.0000000000000249</c:v>
                </c:pt>
                <c:pt idx="18">
                  <c:v>19.000000000000114</c:v>
                </c:pt>
                <c:pt idx="19">
                  <c:v>98.999999999999915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8986112"/>
        <c:axId val="129905792"/>
      </c:scatterChart>
      <c:valAx>
        <c:axId val="128986112"/>
        <c:scaling>
          <c:orientation val="minMax"/>
          <c:max val="1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utilization</a:t>
                </a:r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crossAx val="129905792"/>
        <c:crosses val="autoZero"/>
        <c:crossBetween val="midCat"/>
      </c:valAx>
      <c:valAx>
        <c:axId val="1299057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Average Queue Depth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12898611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Average </a:t>
            </a:r>
            <a:r>
              <a:rPr lang="en-US" dirty="0"/>
              <a:t>Queue Depth vs Utilization</a:t>
            </a:r>
          </a:p>
          <a:p>
            <a:pPr>
              <a:defRPr/>
            </a:pPr>
            <a:r>
              <a:rPr lang="en-US" sz="1100" dirty="0"/>
              <a:t>(zoomed)</a:t>
            </a: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xVal>
            <c:numRef>
              <c:f>Sheet1!$A$3:$A$22</c:f>
              <c:numCache>
                <c:formatCode>0.00</c:formatCode>
                <c:ptCount val="20"/>
                <c:pt idx="0">
                  <c:v>0.05</c:v>
                </c:pt>
                <c:pt idx="1">
                  <c:v>0.1</c:v>
                </c:pt>
                <c:pt idx="2">
                  <c:v>0.15000000000000002</c:v>
                </c:pt>
                <c:pt idx="3">
                  <c:v>0.2</c:v>
                </c:pt>
                <c:pt idx="4">
                  <c:v>0.25</c:v>
                </c:pt>
                <c:pt idx="5">
                  <c:v>0.3</c:v>
                </c:pt>
                <c:pt idx="6">
                  <c:v>0.35</c:v>
                </c:pt>
                <c:pt idx="7">
                  <c:v>0.39999999999999997</c:v>
                </c:pt>
                <c:pt idx="8">
                  <c:v>0.44999999999999996</c:v>
                </c:pt>
                <c:pt idx="9">
                  <c:v>0.49999999999999994</c:v>
                </c:pt>
                <c:pt idx="10">
                  <c:v>0.54999999999999993</c:v>
                </c:pt>
                <c:pt idx="11">
                  <c:v>0.6</c:v>
                </c:pt>
                <c:pt idx="12">
                  <c:v>0.65</c:v>
                </c:pt>
                <c:pt idx="13">
                  <c:v>0.70000000000000007</c:v>
                </c:pt>
                <c:pt idx="14">
                  <c:v>0.75000000000000011</c:v>
                </c:pt>
                <c:pt idx="15">
                  <c:v>0.80000000000000016</c:v>
                </c:pt>
                <c:pt idx="16">
                  <c:v>0.8500000000000002</c:v>
                </c:pt>
                <c:pt idx="17">
                  <c:v>0.90000000000000024</c:v>
                </c:pt>
                <c:pt idx="18">
                  <c:v>0.95000000000000029</c:v>
                </c:pt>
                <c:pt idx="19">
                  <c:v>0.99</c:v>
                </c:pt>
              </c:numCache>
            </c:numRef>
          </c:xVal>
          <c:yVal>
            <c:numRef>
              <c:f>Sheet1!$B$3:$B$22</c:f>
              <c:numCache>
                <c:formatCode>0.00</c:formatCode>
                <c:ptCount val="20"/>
                <c:pt idx="0">
                  <c:v>5.2631578947368425E-2</c:v>
                </c:pt>
                <c:pt idx="1">
                  <c:v>0.11111111111111112</c:v>
                </c:pt>
                <c:pt idx="2">
                  <c:v>0.17647058823529416</c:v>
                </c:pt>
                <c:pt idx="3">
                  <c:v>0.25</c:v>
                </c:pt>
                <c:pt idx="4">
                  <c:v>0.33333333333333331</c:v>
                </c:pt>
                <c:pt idx="5">
                  <c:v>0.4285714285714286</c:v>
                </c:pt>
                <c:pt idx="6">
                  <c:v>0.53846153846153844</c:v>
                </c:pt>
                <c:pt idx="7">
                  <c:v>0.66666666666666652</c:v>
                </c:pt>
                <c:pt idx="8">
                  <c:v>0.81818181818181801</c:v>
                </c:pt>
                <c:pt idx="9">
                  <c:v>0.99999999999999989</c:v>
                </c:pt>
                <c:pt idx="10">
                  <c:v>1.2222222222222219</c:v>
                </c:pt>
                <c:pt idx="11">
                  <c:v>1.4999999999999998</c:v>
                </c:pt>
                <c:pt idx="12">
                  <c:v>1.8571428571428574</c:v>
                </c:pt>
                <c:pt idx="13">
                  <c:v>2.3333333333333339</c:v>
                </c:pt>
                <c:pt idx="14">
                  <c:v>3.0000000000000018</c:v>
                </c:pt>
                <c:pt idx="15">
                  <c:v>4.0000000000000036</c:v>
                </c:pt>
                <c:pt idx="16">
                  <c:v>5.6666666666666758</c:v>
                </c:pt>
                <c:pt idx="17">
                  <c:v>9.0000000000000249</c:v>
                </c:pt>
                <c:pt idx="18">
                  <c:v>19.000000000000114</c:v>
                </c:pt>
                <c:pt idx="19">
                  <c:v>98.999999999999915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9932288"/>
        <c:axId val="129934464"/>
      </c:scatterChart>
      <c:valAx>
        <c:axId val="129932288"/>
        <c:scaling>
          <c:orientation val="minMax"/>
          <c:max val="0.70000000000000007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utilization</a:t>
                </a:r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crossAx val="129934464"/>
        <c:crosses val="autoZero"/>
        <c:crossBetween val="midCat"/>
      </c:valAx>
      <c:valAx>
        <c:axId val="129934464"/>
        <c:scaling>
          <c:orientation val="minMax"/>
          <c:max val="2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Average Queue Depth</a:t>
                </a:r>
              </a:p>
            </c:rich>
          </c:tx>
          <c:layout/>
          <c:overlay val="0"/>
        </c:title>
        <c:numFmt formatCode="0.0" sourceLinked="0"/>
        <c:majorTickMark val="out"/>
        <c:minorTickMark val="none"/>
        <c:tickLblPos val="nextTo"/>
        <c:crossAx val="129932288"/>
        <c:crosses val="autoZero"/>
        <c:crossBetween val="midCat"/>
        <c:majorUnit val="0.5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C0C2AE-095D-4D92-8656-374AB57AD71E}" type="datetimeFigureOut">
              <a:rPr lang="en-US" smtClean="0"/>
              <a:t>2/20/2015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AFE111-C654-4295-AAE8-1F69E62BEA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442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AFE111-C654-4295-AAE8-1F69E62BEA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080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2898-8687-4054-A88E-FBEC165B1B64}" type="datetimeFigureOut">
              <a:rPr lang="en-US" smtClean="0"/>
              <a:t>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B3E3-6E38-4B87-BD44-B86119E7CF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239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2898-8687-4054-A88E-FBEC165B1B64}" type="datetimeFigureOut">
              <a:rPr lang="en-US" smtClean="0"/>
              <a:t>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B3E3-6E38-4B87-BD44-B86119E7CF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84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2898-8687-4054-A88E-FBEC165B1B64}" type="datetimeFigureOut">
              <a:rPr lang="en-US" smtClean="0"/>
              <a:t>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B3E3-6E38-4B87-BD44-B86119E7CF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908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2898-8687-4054-A88E-FBEC165B1B64}" type="datetimeFigureOut">
              <a:rPr lang="en-US" smtClean="0"/>
              <a:t>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B3E3-6E38-4B87-BD44-B86119E7CF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392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2898-8687-4054-A88E-FBEC165B1B64}" type="datetimeFigureOut">
              <a:rPr lang="en-US" smtClean="0"/>
              <a:t>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B3E3-6E38-4B87-BD44-B86119E7CF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845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2898-8687-4054-A88E-FBEC165B1B64}" type="datetimeFigureOut">
              <a:rPr lang="en-US" smtClean="0"/>
              <a:t>2/20/2015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B3E3-6E38-4B87-BD44-B86119E7CF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327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2898-8687-4054-A88E-FBEC165B1B64}" type="datetimeFigureOut">
              <a:rPr lang="en-US" smtClean="0"/>
              <a:t>2/20/2015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B3E3-6E38-4B87-BD44-B86119E7CF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167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2898-8687-4054-A88E-FBEC165B1B64}" type="datetimeFigureOut">
              <a:rPr lang="en-US" smtClean="0"/>
              <a:t>2/20/2015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B3E3-6E38-4B87-BD44-B86119E7CF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778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2898-8687-4054-A88E-FBEC165B1B64}" type="datetimeFigureOut">
              <a:rPr lang="en-US" smtClean="0"/>
              <a:t>2/20/2015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B3E3-6E38-4B87-BD44-B86119E7CF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575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2898-8687-4054-A88E-FBEC165B1B64}" type="datetimeFigureOut">
              <a:rPr lang="en-US" smtClean="0"/>
              <a:t>2/20/2015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B3E3-6E38-4B87-BD44-B86119E7CF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535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B2898-8687-4054-A88E-FBEC165B1B64}" type="datetimeFigureOut">
              <a:rPr lang="en-US" smtClean="0"/>
              <a:t>2/20/2015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B3E3-6E38-4B87-BD44-B86119E7CF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806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B2898-8687-4054-A88E-FBEC165B1B64}" type="datetimeFigureOut">
              <a:rPr lang="en-US" smtClean="0"/>
              <a:t>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4B3E3-6E38-4B87-BD44-B86119E7CF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010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leecole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71601"/>
            <a:ext cx="8477586" cy="43661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30480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Real-Time</a:t>
            </a:r>
            <a:r>
              <a:rPr lang="en-US" b="1" baseline="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Analysis for </a:t>
            </a:r>
            <a:br>
              <a:rPr lang="en-US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High-Frequency Trading</a:t>
            </a:r>
            <a:endParaRPr lang="en-US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8382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>
                <a:solidFill>
                  <a:srgbClr val="C00000"/>
                </a:solidFill>
                <a:latin typeface="Century Gothic" panose="020B0502020202020204" pitchFamily="34" charset="0"/>
              </a:rPr>
              <a:t>Your Data Needs to Be Faster, </a:t>
            </a:r>
            <a:endParaRPr lang="en-US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r"/>
            <a:r>
              <a:rPr lang="en-US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Not </a:t>
            </a:r>
            <a:r>
              <a:rPr lang="en-US" dirty="0">
                <a:solidFill>
                  <a:srgbClr val="C00000"/>
                </a:solidFill>
                <a:latin typeface="Century Gothic" panose="020B0502020202020204" pitchFamily="34" charset="0"/>
              </a:rPr>
              <a:t>Just Bigger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105400" y="6172200"/>
            <a:ext cx="40386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505786" y="6253549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© 2015 Lee A Cole</a:t>
            </a:r>
            <a:endParaRPr lang="en-US" sz="1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48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Real-Time Analysis</a:t>
            </a:r>
            <a:endParaRPr lang="en-US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143000"/>
            <a:ext cx="8763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33900" y="6248400"/>
            <a:ext cx="43815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29200" y="6248400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© 2015 Lee A Cole </a:t>
            </a:r>
            <a:endParaRPr lang="en-US" sz="1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2043396"/>
              </p:ext>
            </p:extLst>
          </p:nvPr>
        </p:nvGraphicFramePr>
        <p:xfrm>
          <a:off x="457200" y="1295400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297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Real-Time Analysis</a:t>
            </a:r>
            <a:endParaRPr lang="en-US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143000"/>
            <a:ext cx="8763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33900" y="6248400"/>
            <a:ext cx="43815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29200" y="6248400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© 2015 Lee A Cole </a:t>
            </a:r>
            <a:endParaRPr lang="en-US" sz="1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0246221"/>
              </p:ext>
            </p:extLst>
          </p:nvPr>
        </p:nvGraphicFramePr>
        <p:xfrm>
          <a:off x="457200" y="1295400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297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Real-Time Analysis</a:t>
            </a:r>
            <a:endParaRPr lang="en-US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Keep utilization low (&lt;20-25%)</a:t>
            </a:r>
          </a:p>
          <a:p>
            <a:r>
              <a:rPr lang="en-US" sz="2400" dirty="0" smtClean="0"/>
              <a:t>A bored cpu can respond quickly</a:t>
            </a:r>
          </a:p>
          <a:p>
            <a:r>
              <a:rPr lang="en-US" sz="2400" dirty="0" smtClean="0"/>
              <a:t>Applies to network and disk i/o </a:t>
            </a:r>
            <a:r>
              <a:rPr lang="en-US" sz="2400" dirty="0" smtClean="0"/>
              <a:t>as well</a:t>
            </a:r>
            <a:endParaRPr lang="en-US" sz="24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How?</a:t>
            </a:r>
          </a:p>
          <a:p>
            <a:r>
              <a:rPr lang="en-US" sz="2400" dirty="0" smtClean="0"/>
              <a:t>Algorithms </a:t>
            </a:r>
            <a:endParaRPr lang="en-US" sz="2400" dirty="0" smtClean="0"/>
          </a:p>
          <a:p>
            <a:r>
              <a:rPr lang="en-US" sz="2400" dirty="0" smtClean="0"/>
              <a:t>Simple design (simple usually runs faster)</a:t>
            </a:r>
          </a:p>
          <a:p>
            <a:r>
              <a:rPr lang="en-US" sz="2400" dirty="0" smtClean="0"/>
              <a:t>Tight coding</a:t>
            </a:r>
          </a:p>
          <a:p>
            <a:pPr lvl="1"/>
            <a:r>
              <a:rPr lang="en-US" sz="2000" dirty="0" smtClean="0"/>
              <a:t>Buffers not objects</a:t>
            </a:r>
          </a:p>
          <a:p>
            <a:r>
              <a:rPr lang="en-US" sz="2400" dirty="0" smtClean="0"/>
              <a:t>Measure/monitor constantly</a:t>
            </a:r>
          </a:p>
          <a:p>
            <a:pPr lvl="1"/>
            <a:r>
              <a:rPr lang="en-US" sz="2000" dirty="0" smtClean="0"/>
              <a:t>Things always change. Know how, and how it impacts the analysis</a:t>
            </a:r>
          </a:p>
          <a:p>
            <a:pPr lvl="1"/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143000"/>
            <a:ext cx="8763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33900" y="6248400"/>
            <a:ext cx="43815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29200" y="6248400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© 2015 Lee A Cole </a:t>
            </a:r>
            <a:endParaRPr lang="en-US" sz="1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6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Real-Time Analysis</a:t>
            </a:r>
            <a:endParaRPr lang="en-US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entury Gothic" panose="020B0502020202020204" pitchFamily="34" charset="0"/>
              </a:rPr>
              <a:t>Wrap </a:t>
            </a:r>
            <a:r>
              <a:rPr lang="en-US" b="1" dirty="0" smtClean="0">
                <a:latin typeface="Century Gothic" panose="020B0502020202020204" pitchFamily="34" charset="0"/>
              </a:rPr>
              <a:t>Up</a:t>
            </a:r>
          </a:p>
          <a:p>
            <a:pPr marL="0" indent="0">
              <a:buNone/>
            </a:pPr>
            <a:endParaRPr lang="en-US" b="1" dirty="0" smtClean="0">
              <a:effectLst/>
              <a:latin typeface="Century Gothic" panose="020B0502020202020204" pitchFamily="34" charset="0"/>
            </a:endParaRPr>
          </a:p>
          <a:p>
            <a:pPr fontAlgn="base"/>
            <a:r>
              <a:rPr lang="en-US" sz="3000" dirty="0">
                <a:latin typeface="Century Gothic" panose="020B0502020202020204" pitchFamily="34" charset="0"/>
              </a:rPr>
              <a:t>Your data should be faster, not just </a:t>
            </a:r>
            <a:r>
              <a:rPr lang="en-US" sz="3000" dirty="0" smtClean="0">
                <a:latin typeface="Century Gothic" panose="020B0502020202020204" pitchFamily="34" charset="0"/>
              </a:rPr>
              <a:t>bigger</a:t>
            </a:r>
          </a:p>
          <a:p>
            <a:pPr lvl="1" fontAlgn="base"/>
            <a:r>
              <a:rPr lang="en-US" sz="2600" dirty="0" smtClean="0">
                <a:latin typeface="Century Gothic" panose="020B0502020202020204" pitchFamily="34" charset="0"/>
              </a:rPr>
              <a:t>Competitive pressures will force it</a:t>
            </a:r>
          </a:p>
          <a:p>
            <a:pPr lvl="1" fontAlgn="base"/>
            <a:r>
              <a:rPr lang="en-US" sz="2600" dirty="0" smtClean="0">
                <a:latin typeface="Century Gothic" panose="020B0502020202020204" pitchFamily="34" charset="0"/>
              </a:rPr>
              <a:t>IOT =&gt; more real-time data</a:t>
            </a:r>
          </a:p>
          <a:p>
            <a:pPr lvl="1" fontAlgn="base"/>
            <a:endParaRPr lang="en-US" sz="2600" dirty="0">
              <a:latin typeface="Century Gothic" panose="020B0502020202020204" pitchFamily="34" charset="0"/>
            </a:endParaRPr>
          </a:p>
          <a:p>
            <a:pPr fontAlgn="base"/>
            <a:r>
              <a:rPr lang="en-US" sz="3000" dirty="0" smtClean="0">
                <a:latin typeface="Century Gothic" panose="020B0502020202020204" pitchFamily="34" charset="0"/>
              </a:rPr>
              <a:t>Utilization rates should be </a:t>
            </a:r>
            <a:r>
              <a:rPr lang="en-US" sz="3000" dirty="0" smtClean="0">
                <a:latin typeface="Century Gothic" panose="020B0502020202020204" pitchFamily="34" charset="0"/>
              </a:rPr>
              <a:t>~20-25</a:t>
            </a:r>
            <a:r>
              <a:rPr lang="en-US" sz="3000" dirty="0" smtClean="0">
                <a:latin typeface="Century Gothic" panose="020B0502020202020204" pitchFamily="34" charset="0"/>
              </a:rPr>
              <a:t>% or less</a:t>
            </a:r>
          </a:p>
          <a:p>
            <a:pPr fontAlgn="base"/>
            <a:endParaRPr lang="en-US" sz="3000" dirty="0" smtClean="0">
              <a:latin typeface="Century Gothic" panose="020B0502020202020204" pitchFamily="34" charset="0"/>
            </a:endParaRPr>
          </a:p>
          <a:p>
            <a:pPr fontAlgn="base"/>
            <a:r>
              <a:rPr lang="en-US" sz="3000" dirty="0" smtClean="0">
                <a:latin typeface="Century Gothic" panose="020B0502020202020204" pitchFamily="34" charset="0"/>
              </a:rPr>
              <a:t>Automated strategies for data cleaning</a:t>
            </a:r>
          </a:p>
          <a:p>
            <a:pPr lvl="1" fontAlgn="base"/>
            <a:r>
              <a:rPr lang="en-US" sz="2600" dirty="0" smtClean="0">
                <a:latin typeface="Century Gothic" panose="020B0502020202020204" pitchFamily="34" charset="0"/>
              </a:rPr>
              <a:t>As part of your normal processing time</a:t>
            </a:r>
          </a:p>
          <a:p>
            <a:pPr lvl="1" fontAlgn="base"/>
            <a:r>
              <a:rPr lang="en-US" sz="2600" dirty="0" smtClean="0">
                <a:latin typeface="Century Gothic" panose="020B0502020202020204" pitchFamily="34" charset="0"/>
              </a:rPr>
              <a:t>You won’t have time otherwise</a:t>
            </a:r>
            <a:endParaRPr lang="en-US" sz="2600" dirty="0">
              <a:latin typeface="Century Gothic" panose="020B0502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143000"/>
            <a:ext cx="8763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33900" y="6248400"/>
            <a:ext cx="43815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29200" y="6248400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© 2015 Lee A Cole </a:t>
            </a:r>
            <a:endParaRPr lang="en-US" sz="1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97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Real-Time Analysis</a:t>
            </a:r>
            <a:endParaRPr lang="en-US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rgbClr val="C00000"/>
                </a:solidFill>
              </a:rPr>
              <a:t>Real-Time Analysis for </a:t>
            </a:r>
            <a:endParaRPr lang="en-US" sz="4400" dirty="0" smtClean="0">
              <a:solidFill>
                <a:srgbClr val="C00000"/>
              </a:solidFill>
            </a:endParaRPr>
          </a:p>
          <a:p>
            <a:pPr marL="0" indent="0" algn="r">
              <a:buNone/>
            </a:pPr>
            <a:r>
              <a:rPr lang="en-US" sz="4400" dirty="0" smtClean="0">
                <a:solidFill>
                  <a:srgbClr val="C00000"/>
                </a:solidFill>
              </a:rPr>
              <a:t>High-Frequency Trading</a:t>
            </a:r>
          </a:p>
          <a:p>
            <a:pPr marL="0" indent="0">
              <a:buNone/>
            </a:pPr>
            <a:endParaRPr lang="en-US" sz="4400" dirty="0" smtClean="0">
              <a:solidFill>
                <a:srgbClr val="C00000"/>
              </a:solidFill>
            </a:endParaRPr>
          </a:p>
          <a:p>
            <a:pPr marL="0" indent="0" algn="r">
              <a:buNone/>
            </a:pPr>
            <a:r>
              <a:rPr lang="en-US" dirty="0" smtClean="0">
                <a:solidFill>
                  <a:srgbClr val="C00000"/>
                </a:solidFill>
              </a:rPr>
              <a:t>Your Data Should Be Faster, Not Just Bigger</a:t>
            </a:r>
          </a:p>
          <a:p>
            <a:pPr marL="0" indent="0"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 marL="0" indent="0" algn="r">
              <a:buNone/>
            </a:pPr>
            <a:r>
              <a:rPr lang="en-US" sz="2400" dirty="0" smtClean="0"/>
              <a:t>Lee A Cole, PhD</a:t>
            </a:r>
          </a:p>
          <a:p>
            <a:pPr marL="0" indent="0" algn="r">
              <a:buNone/>
            </a:pPr>
            <a:r>
              <a:rPr lang="en-US" sz="1800" dirty="0" smtClean="0">
                <a:hlinkClick r:id="rId2"/>
              </a:rPr>
              <a:t>leecole@gmail.com</a:t>
            </a:r>
          </a:p>
          <a:p>
            <a:pPr marL="0" indent="0" algn="r">
              <a:buNone/>
            </a:pPr>
            <a:r>
              <a:rPr lang="en-US" sz="1800" dirty="0" smtClean="0"/>
              <a:t>+1 720 985-4716</a:t>
            </a:r>
            <a:endParaRPr lang="en-US" sz="1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143000"/>
            <a:ext cx="8763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33900" y="6248400"/>
            <a:ext cx="43815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29200" y="6248400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© 2015 Lee A Cole </a:t>
            </a:r>
            <a:endParaRPr lang="en-US" sz="1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97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410200"/>
            <a:ext cx="6724650" cy="609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entury Gothic" panose="020B0502020202020204" pitchFamily="34" charset="0"/>
              </a:rPr>
              <a:t> Harvard Business Review  Feb 2015</a:t>
            </a:r>
            <a:endParaRPr lang="en-US" sz="2400" dirty="0">
              <a:latin typeface="Century Gothic" panose="020B0502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105400" y="6172200"/>
            <a:ext cx="40386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105400" y="6324600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© 2015 Lee A. Cole</a:t>
            </a:r>
            <a:endParaRPr lang="en-US" sz="1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90600"/>
            <a:ext cx="5562600" cy="4130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74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Real-Time Analysis</a:t>
            </a:r>
            <a:endParaRPr lang="en-US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Overview</a:t>
            </a:r>
            <a:endParaRPr lang="en-US" b="1" dirty="0" smtClean="0">
              <a:effectLst/>
            </a:endParaRPr>
          </a:p>
          <a:p>
            <a:pPr marL="0" indent="0">
              <a:buNone/>
            </a:pPr>
            <a:r>
              <a:rPr lang="en-US" sz="2800" dirty="0" smtClean="0"/>
              <a:t>Specific Example being securities trading</a:t>
            </a:r>
            <a:endParaRPr lang="en-US" sz="2800" b="0" dirty="0" smtClean="0">
              <a:effectLst/>
            </a:endParaRPr>
          </a:p>
          <a:p>
            <a:pPr marL="0" indent="0">
              <a:buNone/>
            </a:pP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b="1" dirty="0" smtClean="0"/>
              <a:t>Three Points</a:t>
            </a:r>
            <a:endParaRPr lang="en-US" b="1" dirty="0" smtClean="0">
              <a:effectLst/>
            </a:endParaRPr>
          </a:p>
          <a:p>
            <a:pPr fontAlgn="base"/>
            <a:r>
              <a:rPr lang="en-US" sz="2800" dirty="0" smtClean="0"/>
              <a:t>You need to be faster </a:t>
            </a:r>
          </a:p>
          <a:p>
            <a:pPr fontAlgn="base"/>
            <a:r>
              <a:rPr lang="en-US" sz="2800" dirty="0" smtClean="0"/>
              <a:t>Faster is probably faster than you think</a:t>
            </a:r>
          </a:p>
          <a:p>
            <a:pPr fontAlgn="base"/>
            <a:r>
              <a:rPr lang="en-US" sz="2800" dirty="0" smtClean="0"/>
              <a:t>Have a(n automated) strategy for missing or bad data.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143000"/>
            <a:ext cx="8763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33900" y="6248400"/>
            <a:ext cx="43815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29200" y="6248400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© 2015 Lee A Cole </a:t>
            </a:r>
            <a:endParaRPr lang="en-US" sz="1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6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Real-Time Analysis</a:t>
            </a:r>
            <a:endParaRPr lang="en-US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entury Gothic" panose="020B0502020202020204" pitchFamily="34" charset="0"/>
              </a:rPr>
              <a:t>What is High-Frequency Trading</a:t>
            </a:r>
            <a:r>
              <a:rPr lang="en-US" b="1" dirty="0" smtClean="0">
                <a:latin typeface="Century Gothic" panose="020B0502020202020204" pitchFamily="34" charset="0"/>
              </a:rPr>
              <a:t>?</a:t>
            </a:r>
          </a:p>
          <a:p>
            <a:pPr marL="0" indent="0">
              <a:buNone/>
            </a:pPr>
            <a:endParaRPr lang="en-US" b="1" dirty="0" smtClean="0">
              <a:effectLst/>
              <a:latin typeface="Century Gothic" panose="020B0502020202020204" pitchFamily="34" charset="0"/>
            </a:endParaRPr>
          </a:p>
          <a:p>
            <a:r>
              <a:rPr lang="en-US" sz="2600" dirty="0" smtClean="0">
                <a:latin typeface="Century Gothic" panose="020B0502020202020204" pitchFamily="34" charset="0"/>
              </a:rPr>
              <a:t>Trading</a:t>
            </a:r>
            <a:r>
              <a:rPr lang="en-US" sz="2600" dirty="0">
                <a:latin typeface="Century Gothic" panose="020B0502020202020204" pitchFamily="34" charset="0"/>
              </a:rPr>
              <a:t>, not </a:t>
            </a:r>
            <a:r>
              <a:rPr lang="en-US" sz="2600" dirty="0" smtClean="0">
                <a:latin typeface="Century Gothic" panose="020B0502020202020204" pitchFamily="34" charset="0"/>
              </a:rPr>
              <a:t>investing</a:t>
            </a:r>
          </a:p>
          <a:p>
            <a:endParaRPr lang="en-US" sz="2600" b="0" dirty="0" smtClean="0">
              <a:effectLst/>
              <a:latin typeface="Century Gothic" panose="020B0502020202020204" pitchFamily="34" charset="0"/>
            </a:endParaRPr>
          </a:p>
          <a:p>
            <a:r>
              <a:rPr lang="en-US" sz="2600" dirty="0" smtClean="0">
                <a:latin typeface="Century Gothic" panose="020B0502020202020204" pitchFamily="34" charset="0"/>
              </a:rPr>
              <a:t>Start holding no positions</a:t>
            </a:r>
          </a:p>
          <a:p>
            <a:pPr lvl="1"/>
            <a:r>
              <a:rPr lang="en-US" sz="2200" dirty="0" smtClean="0">
                <a:latin typeface="Century Gothic" panose="020B0502020202020204" pitchFamily="34" charset="0"/>
              </a:rPr>
              <a:t>Finish </a:t>
            </a:r>
            <a:r>
              <a:rPr lang="en-US" sz="2200" dirty="0">
                <a:latin typeface="Century Gothic" panose="020B0502020202020204" pitchFamily="34" charset="0"/>
              </a:rPr>
              <a:t>holding </a:t>
            </a:r>
            <a:r>
              <a:rPr lang="en-US" sz="2200" dirty="0" smtClean="0">
                <a:latin typeface="Century Gothic" panose="020B0502020202020204" pitchFamily="34" charset="0"/>
              </a:rPr>
              <a:t>no positions</a:t>
            </a:r>
          </a:p>
          <a:p>
            <a:pPr lvl="1"/>
            <a:r>
              <a:rPr lang="en-US" sz="2200" dirty="0" smtClean="0">
                <a:latin typeface="Century Gothic" panose="020B0502020202020204" pitchFamily="34" charset="0"/>
              </a:rPr>
              <a:t>Buy/Sell millions of shares during the day</a:t>
            </a:r>
          </a:p>
          <a:p>
            <a:pPr lvl="1"/>
            <a:endParaRPr lang="en-US" sz="2200" b="0" dirty="0" smtClean="0">
              <a:effectLst/>
              <a:latin typeface="Century Gothic" panose="020B0502020202020204" pitchFamily="34" charset="0"/>
            </a:endParaRPr>
          </a:p>
          <a:p>
            <a:r>
              <a:rPr lang="en-US" sz="2600" dirty="0">
                <a:latin typeface="Century Gothic" panose="020B0502020202020204" pitchFamily="34" charset="0"/>
              </a:rPr>
              <a:t>Move into and out of a position in minutes, seconds, even </a:t>
            </a:r>
            <a:r>
              <a:rPr lang="en-US" sz="2600" dirty="0" smtClean="0">
                <a:latin typeface="Century Gothic" panose="020B0502020202020204" pitchFamily="34" charset="0"/>
              </a:rPr>
              <a:t>milliseconds</a:t>
            </a:r>
            <a:endParaRPr lang="en-US" sz="2600" dirty="0">
              <a:latin typeface="Century Gothic" panose="020B0502020202020204" pitchFamily="34" charset="0"/>
            </a:endParaRPr>
          </a:p>
          <a:p>
            <a:pPr lvl="1"/>
            <a:r>
              <a:rPr lang="en-US" sz="2200" dirty="0" smtClean="0">
                <a:latin typeface="Century Gothic" panose="020B0502020202020204" pitchFamily="34" charset="0"/>
              </a:rPr>
              <a:t>Microseconds soon</a:t>
            </a:r>
          </a:p>
          <a:p>
            <a:pPr lvl="1"/>
            <a:r>
              <a:rPr lang="en-US" sz="2200" dirty="0" smtClean="0">
                <a:latin typeface="Century Gothic" panose="020B0502020202020204" pitchFamily="34" charset="0"/>
              </a:rPr>
              <a:t>NASDAQ will respond in ~100 nanoseconds after an order hits its machines</a:t>
            </a:r>
            <a:endParaRPr lang="en-US" sz="2200" dirty="0">
              <a:latin typeface="Century Gothic" panose="020B0502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143000"/>
            <a:ext cx="8763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33900" y="6248400"/>
            <a:ext cx="43815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29200" y="6248400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© 2015 Lee A Cole </a:t>
            </a:r>
            <a:endParaRPr lang="en-US" sz="1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97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Real-Time Analysis</a:t>
            </a:r>
            <a:endParaRPr lang="en-US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5800" b="1" dirty="0">
                <a:latin typeface="Century Gothic" panose="020B0502020202020204" pitchFamily="34" charset="0"/>
              </a:rPr>
              <a:t>Data </a:t>
            </a:r>
            <a:r>
              <a:rPr lang="en-US" sz="5800" b="1" dirty="0" smtClean="0">
                <a:latin typeface="Century Gothic" panose="020B0502020202020204" pitchFamily="34" charset="0"/>
              </a:rPr>
              <a:t>Volumes</a:t>
            </a:r>
          </a:p>
          <a:p>
            <a:pPr marL="0" indent="0">
              <a:buNone/>
            </a:pPr>
            <a:endParaRPr lang="en-US" sz="3800" b="1" dirty="0" smtClean="0">
              <a:effectLst/>
              <a:latin typeface="Century Gothic" panose="020B0502020202020204" pitchFamily="34" charset="0"/>
            </a:endParaRPr>
          </a:p>
          <a:p>
            <a:pPr marL="0" indent="0" fontAlgn="base">
              <a:buNone/>
            </a:pPr>
            <a:r>
              <a:rPr lang="en-US" sz="5100" dirty="0" smtClean="0">
                <a:latin typeface="Century Gothic" panose="020B0502020202020204" pitchFamily="34" charset="0"/>
              </a:rPr>
              <a:t>Market </a:t>
            </a:r>
            <a:r>
              <a:rPr lang="en-US" sz="5100" dirty="0">
                <a:latin typeface="Century Gothic" panose="020B0502020202020204" pitchFamily="34" charset="0"/>
              </a:rPr>
              <a:t>Data Volumes &amp; </a:t>
            </a:r>
            <a:r>
              <a:rPr lang="en-US" sz="5100" dirty="0" smtClean="0">
                <a:latin typeface="Century Gothic" panose="020B0502020202020204" pitchFamily="34" charset="0"/>
              </a:rPr>
              <a:t>Rates</a:t>
            </a:r>
          </a:p>
          <a:p>
            <a:pPr marL="0" indent="0" fontAlgn="base">
              <a:buNone/>
            </a:pPr>
            <a:endParaRPr lang="en-US" sz="4400" dirty="0">
              <a:latin typeface="Century Gothic" panose="020B0502020202020204" pitchFamily="34" charset="0"/>
            </a:endParaRPr>
          </a:p>
          <a:p>
            <a:pPr fontAlgn="base"/>
            <a:r>
              <a:rPr lang="en-US" sz="4400" dirty="0">
                <a:latin typeface="Century Gothic" panose="020B0502020202020204" pitchFamily="34" charset="0"/>
              </a:rPr>
              <a:t>US Listed Equities </a:t>
            </a:r>
            <a:r>
              <a:rPr lang="en-US" sz="4400" dirty="0" smtClean="0">
                <a:latin typeface="Century Gothic" panose="020B0502020202020204" pitchFamily="34" charset="0"/>
              </a:rPr>
              <a:t> ~</a:t>
            </a:r>
            <a:r>
              <a:rPr lang="en-US" sz="4400" dirty="0">
                <a:latin typeface="Century Gothic" panose="020B0502020202020204" pitchFamily="34" charset="0"/>
              </a:rPr>
              <a:t>5 Billion </a:t>
            </a:r>
            <a:r>
              <a:rPr lang="en-US" sz="4400" dirty="0" smtClean="0">
                <a:latin typeface="Century Gothic" panose="020B0502020202020204" pitchFamily="34" charset="0"/>
              </a:rPr>
              <a:t>messages/day</a:t>
            </a:r>
          </a:p>
          <a:p>
            <a:pPr fontAlgn="base"/>
            <a:r>
              <a:rPr lang="en-US" sz="4400" dirty="0" smtClean="0">
                <a:latin typeface="Century Gothic" panose="020B0502020202020204" pitchFamily="34" charset="0"/>
              </a:rPr>
              <a:t>US </a:t>
            </a:r>
            <a:r>
              <a:rPr lang="en-US" sz="4400" dirty="0">
                <a:latin typeface="Century Gothic" panose="020B0502020202020204" pitchFamily="34" charset="0"/>
              </a:rPr>
              <a:t>Options </a:t>
            </a:r>
            <a:r>
              <a:rPr lang="en-US" sz="4400" dirty="0" smtClean="0">
                <a:latin typeface="Century Gothic" panose="020B0502020202020204" pitchFamily="34" charset="0"/>
              </a:rPr>
              <a:t>10-100 changes per equity change</a:t>
            </a:r>
            <a:endParaRPr lang="en-US" sz="4400" dirty="0">
              <a:latin typeface="Century Gothic" panose="020B0502020202020204" pitchFamily="34" charset="0"/>
            </a:endParaRPr>
          </a:p>
          <a:p>
            <a:pPr fontAlgn="base"/>
            <a:r>
              <a:rPr lang="en-US" sz="4400" dirty="0">
                <a:latin typeface="Century Gothic" panose="020B0502020202020204" pitchFamily="34" charset="0"/>
              </a:rPr>
              <a:t>FOREX higher </a:t>
            </a:r>
            <a:r>
              <a:rPr lang="en-US" sz="4400" dirty="0" smtClean="0">
                <a:latin typeface="Century Gothic" panose="020B0502020202020204" pitchFamily="34" charset="0"/>
              </a:rPr>
              <a:t>still</a:t>
            </a:r>
            <a:endParaRPr lang="en-US" sz="4400" dirty="0">
              <a:latin typeface="Century Gothic" panose="020B0502020202020204" pitchFamily="34" charset="0"/>
            </a:endParaRPr>
          </a:p>
          <a:p>
            <a:pPr fontAlgn="base"/>
            <a:r>
              <a:rPr lang="en-US" sz="4400" dirty="0" smtClean="0">
                <a:latin typeface="Century Gothic" panose="020B0502020202020204" pitchFamily="34" charset="0"/>
              </a:rPr>
              <a:t>Futures</a:t>
            </a:r>
            <a:r>
              <a:rPr lang="en-US" sz="4400" dirty="0">
                <a:latin typeface="Century Gothic" panose="020B0502020202020204" pitchFamily="34" charset="0"/>
              </a:rPr>
              <a:t>, commodities, OTC, pink sheet, overseas</a:t>
            </a:r>
            <a:r>
              <a:rPr lang="en-US" sz="4400" dirty="0" smtClean="0">
                <a:latin typeface="Century Gothic" panose="020B0502020202020204" pitchFamily="34" charset="0"/>
              </a:rPr>
              <a:t>…</a:t>
            </a:r>
            <a:endParaRPr lang="en-US" sz="4400" dirty="0">
              <a:latin typeface="Century Gothic" panose="020B0502020202020204" pitchFamily="34" charset="0"/>
            </a:endParaRPr>
          </a:p>
          <a:p>
            <a:pPr fontAlgn="base"/>
            <a:r>
              <a:rPr lang="en-US" sz="4400" dirty="0" smtClean="0">
                <a:latin typeface="Century Gothic" panose="020B0502020202020204" pitchFamily="34" charset="0"/>
              </a:rPr>
              <a:t>Other </a:t>
            </a:r>
            <a:r>
              <a:rPr lang="en-US" sz="4400" dirty="0">
                <a:latin typeface="Century Gothic" panose="020B0502020202020204" pitchFamily="34" charset="0"/>
              </a:rPr>
              <a:t>data sources:</a:t>
            </a:r>
          </a:p>
          <a:p>
            <a:pPr lvl="1" fontAlgn="base"/>
            <a:r>
              <a:rPr lang="en-US" sz="3600" dirty="0">
                <a:latin typeface="Century Gothic" panose="020B0502020202020204" pitchFamily="34" charset="0"/>
              </a:rPr>
              <a:t>SEC filings</a:t>
            </a:r>
          </a:p>
          <a:p>
            <a:pPr lvl="1" fontAlgn="base"/>
            <a:r>
              <a:rPr lang="en-US" sz="3600" dirty="0">
                <a:latin typeface="Century Gothic" panose="020B0502020202020204" pitchFamily="34" charset="0"/>
              </a:rPr>
              <a:t>News</a:t>
            </a:r>
          </a:p>
          <a:p>
            <a:pPr lvl="1" fontAlgn="base"/>
            <a:r>
              <a:rPr lang="en-US" sz="3600" dirty="0">
                <a:latin typeface="Century Gothic" panose="020B0502020202020204" pitchFamily="34" charset="0"/>
              </a:rPr>
              <a:t>Social media 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143000"/>
            <a:ext cx="8763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33900" y="6248400"/>
            <a:ext cx="43815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29200" y="6248400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© 2015 Lee A Cole </a:t>
            </a:r>
            <a:endParaRPr lang="en-US" sz="1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97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Real-Time Analysis</a:t>
            </a:r>
            <a:endParaRPr lang="en-US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7500" lnSpcReduction="20000"/>
          </a:bodyPr>
          <a:lstStyle/>
          <a:p>
            <a:pPr marL="0" indent="0" fontAlgn="base">
              <a:buNone/>
            </a:pPr>
            <a:r>
              <a:rPr lang="en-US" sz="4100" b="1" dirty="0" smtClean="0">
                <a:latin typeface="Century Gothic" panose="020B0502020202020204" pitchFamily="34" charset="0"/>
              </a:rPr>
              <a:t>Data Volumes</a:t>
            </a:r>
          </a:p>
          <a:p>
            <a:pPr marL="0" indent="0" fontAlgn="base">
              <a:buNone/>
            </a:pPr>
            <a:endParaRPr lang="en-US" b="1" dirty="0" smtClean="0">
              <a:latin typeface="Century Gothic" panose="020B0502020202020204" pitchFamily="34" charset="0"/>
            </a:endParaRPr>
          </a:p>
          <a:p>
            <a:pPr marL="0" indent="0" fontAlgn="base">
              <a:buNone/>
            </a:pPr>
            <a:r>
              <a:rPr lang="en-US" sz="3600" dirty="0" smtClean="0">
                <a:latin typeface="Century Gothic" panose="020B0502020202020204" pitchFamily="34" charset="0"/>
              </a:rPr>
              <a:t>Trading Message Volumes</a:t>
            </a:r>
          </a:p>
          <a:p>
            <a:pPr marL="0" indent="0" fontAlgn="base">
              <a:buNone/>
            </a:pPr>
            <a:endParaRPr lang="en-US" sz="3600" dirty="0">
              <a:latin typeface="Century Gothic" panose="020B0502020202020204" pitchFamily="34" charset="0"/>
            </a:endParaRPr>
          </a:p>
          <a:p>
            <a:pPr fontAlgn="base"/>
            <a:r>
              <a:rPr lang="en-US" sz="3100" dirty="0">
                <a:latin typeface="Century Gothic" panose="020B0502020202020204" pitchFamily="34" charset="0"/>
              </a:rPr>
              <a:t>~20 orders placed per order </a:t>
            </a:r>
            <a:r>
              <a:rPr lang="en-US" sz="3100" dirty="0" smtClean="0">
                <a:latin typeface="Century Gothic" panose="020B0502020202020204" pitchFamily="34" charset="0"/>
              </a:rPr>
              <a:t>executed</a:t>
            </a:r>
          </a:p>
          <a:p>
            <a:pPr lvl="1" fontAlgn="base"/>
            <a:r>
              <a:rPr lang="en-US" sz="3100" dirty="0" smtClean="0">
                <a:latin typeface="Century Gothic" panose="020B0502020202020204" pitchFamily="34" charset="0"/>
              </a:rPr>
              <a:t>95% cancel rates</a:t>
            </a:r>
          </a:p>
          <a:p>
            <a:pPr lvl="1" fontAlgn="base"/>
            <a:endParaRPr lang="en-US" sz="3100" dirty="0">
              <a:latin typeface="Century Gothic" panose="020B0502020202020204" pitchFamily="34" charset="0"/>
            </a:endParaRPr>
          </a:p>
          <a:p>
            <a:pPr fontAlgn="base"/>
            <a:r>
              <a:rPr lang="en-US" sz="3100" dirty="0">
                <a:latin typeface="Century Gothic" panose="020B0502020202020204" pitchFamily="34" charset="0"/>
              </a:rPr>
              <a:t>Have seen one trader place 20+ million orders / </a:t>
            </a:r>
            <a:r>
              <a:rPr lang="en-US" sz="3100" dirty="0" smtClean="0">
                <a:latin typeface="Century Gothic" panose="020B0502020202020204" pitchFamily="34" charset="0"/>
              </a:rPr>
              <a:t>day</a:t>
            </a:r>
          </a:p>
          <a:p>
            <a:pPr fontAlgn="base"/>
            <a:endParaRPr lang="en-US" sz="3100" dirty="0">
              <a:latin typeface="Century Gothic" panose="020B0502020202020204" pitchFamily="34" charset="0"/>
            </a:endParaRPr>
          </a:p>
          <a:p>
            <a:pPr fontAlgn="base"/>
            <a:r>
              <a:rPr lang="en-US" sz="3100" dirty="0">
                <a:latin typeface="Century Gothic" panose="020B0502020202020204" pitchFamily="34" charset="0"/>
              </a:rPr>
              <a:t>Each order may have 5 or more messages involved</a:t>
            </a:r>
          </a:p>
          <a:p>
            <a:pPr lvl="1" fontAlgn="base"/>
            <a:r>
              <a:rPr lang="en-US" sz="3100" dirty="0" smtClean="0">
                <a:latin typeface="Century Gothic" panose="020B0502020202020204" pitchFamily="34" charset="0"/>
              </a:rPr>
              <a:t>Trade messages </a:t>
            </a:r>
            <a:r>
              <a:rPr lang="en-US" sz="3100" dirty="0">
                <a:latin typeface="Century Gothic" panose="020B0502020202020204" pitchFamily="34" charset="0"/>
              </a:rPr>
              <a:t>are far more variable </a:t>
            </a:r>
            <a:r>
              <a:rPr lang="en-US" sz="3100" dirty="0" smtClean="0">
                <a:latin typeface="Century Gothic" panose="020B0502020202020204" pitchFamily="34" charset="0"/>
              </a:rPr>
              <a:t>(format) than </a:t>
            </a:r>
            <a:r>
              <a:rPr lang="en-US" sz="3100" dirty="0">
                <a:latin typeface="Century Gothic" panose="020B0502020202020204" pitchFamily="34" charset="0"/>
              </a:rPr>
              <a:t>market </a:t>
            </a:r>
            <a:r>
              <a:rPr lang="en-US" sz="3100" dirty="0" smtClean="0">
                <a:latin typeface="Century Gothic" panose="020B0502020202020204" pitchFamily="34" charset="0"/>
              </a:rPr>
              <a:t>data</a:t>
            </a:r>
            <a:endParaRPr lang="en-US" sz="3100" dirty="0">
              <a:latin typeface="Century Gothic" panose="020B0502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143000"/>
            <a:ext cx="8763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33900" y="6248400"/>
            <a:ext cx="43815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29200" y="6248400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© 2015 Lee A Cole </a:t>
            </a:r>
            <a:endParaRPr lang="en-US" sz="1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97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Real-Time Analysis</a:t>
            </a:r>
            <a:endParaRPr lang="en-US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entury Gothic" panose="020B0502020202020204" pitchFamily="34" charset="0"/>
              </a:rPr>
              <a:t>Implications</a:t>
            </a:r>
          </a:p>
          <a:p>
            <a:pPr marL="0" indent="0">
              <a:buNone/>
            </a:pPr>
            <a:endParaRPr lang="en-US" b="1" dirty="0" smtClean="0">
              <a:latin typeface="Century Gothic" panose="020B0502020202020204" pitchFamily="34" charset="0"/>
            </a:endParaRPr>
          </a:p>
          <a:p>
            <a:r>
              <a:rPr lang="en-US" sz="3000" dirty="0" smtClean="0">
                <a:latin typeface="Century Gothic" panose="020B0502020202020204" pitchFamily="34" charset="0"/>
              </a:rPr>
              <a:t>Short </a:t>
            </a:r>
            <a:r>
              <a:rPr lang="en-US" sz="3000" dirty="0">
                <a:latin typeface="Century Gothic" panose="020B0502020202020204" pitchFamily="34" charset="0"/>
              </a:rPr>
              <a:t>decision </a:t>
            </a:r>
            <a:r>
              <a:rPr lang="en-US" sz="3000" dirty="0" smtClean="0">
                <a:latin typeface="Century Gothic" panose="020B0502020202020204" pitchFamily="34" charset="0"/>
              </a:rPr>
              <a:t>timeframes</a:t>
            </a:r>
          </a:p>
          <a:p>
            <a:pPr lvl="1" fontAlgn="base"/>
            <a:r>
              <a:rPr lang="en-US" sz="2600" dirty="0" smtClean="0">
                <a:latin typeface="Century Gothic" panose="020B0502020202020204" pitchFamily="34" charset="0"/>
              </a:rPr>
              <a:t>milliseconds at most, microseconds common</a:t>
            </a:r>
          </a:p>
          <a:p>
            <a:pPr lvl="1" fontAlgn="base"/>
            <a:endParaRPr lang="en-US" sz="2600" dirty="0">
              <a:latin typeface="Century Gothic" panose="020B0502020202020204" pitchFamily="34" charset="0"/>
            </a:endParaRPr>
          </a:p>
          <a:p>
            <a:pPr fontAlgn="base"/>
            <a:r>
              <a:rPr lang="en-US" sz="3000" dirty="0" smtClean="0">
                <a:latin typeface="Century Gothic" panose="020B0502020202020204" pitchFamily="34" charset="0"/>
              </a:rPr>
              <a:t>Mistakes </a:t>
            </a:r>
            <a:r>
              <a:rPr lang="en-US" sz="3000" dirty="0">
                <a:latin typeface="Century Gothic" panose="020B0502020202020204" pitchFamily="34" charset="0"/>
              </a:rPr>
              <a:t>can be </a:t>
            </a:r>
            <a:r>
              <a:rPr lang="en-US" sz="3000" dirty="0" smtClean="0">
                <a:latin typeface="Century Gothic" panose="020B0502020202020204" pitchFamily="34" charset="0"/>
              </a:rPr>
              <a:t>expensive</a:t>
            </a:r>
          </a:p>
          <a:p>
            <a:pPr fontAlgn="base"/>
            <a:endParaRPr lang="en-US" sz="3000" dirty="0" smtClean="0">
              <a:latin typeface="Century Gothic" panose="020B0502020202020204" pitchFamily="34" charset="0"/>
            </a:endParaRPr>
          </a:p>
          <a:p>
            <a:pPr fontAlgn="base"/>
            <a:r>
              <a:rPr lang="en-US" sz="3000" dirty="0" smtClean="0">
                <a:latin typeface="Century Gothic" panose="020B0502020202020204" pitchFamily="34" charset="0"/>
              </a:rPr>
              <a:t>OTS tools generally too slow</a:t>
            </a:r>
          </a:p>
          <a:p>
            <a:pPr lvl="1" fontAlgn="base"/>
            <a:r>
              <a:rPr lang="en-US" sz="2600" dirty="0" smtClean="0">
                <a:latin typeface="Century Gothic" panose="020B0502020202020204" pitchFamily="34" charset="0"/>
              </a:rPr>
              <a:t>Custom code, hand tuned</a:t>
            </a:r>
          </a:p>
          <a:p>
            <a:pPr lvl="1" fontAlgn="base"/>
            <a:r>
              <a:rPr lang="en-US" sz="2600" dirty="0" smtClean="0">
                <a:latin typeface="Century Gothic" panose="020B0502020202020204" pitchFamily="34" charset="0"/>
              </a:rPr>
              <a:t>FPGAs  (trading, not analysis)</a:t>
            </a:r>
          </a:p>
          <a:p>
            <a:pPr lvl="1" fontAlgn="base"/>
            <a:r>
              <a:rPr lang="en-US" dirty="0" smtClean="0">
                <a:latin typeface="Century Gothic" panose="020B0502020202020204" pitchFamily="34" charset="0"/>
              </a:rPr>
              <a:t>Custom ASICs (market data servers)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143000"/>
            <a:ext cx="8763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33900" y="6248400"/>
            <a:ext cx="43815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29200" y="6248400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© 2015 Lee A Cole </a:t>
            </a:r>
            <a:endParaRPr lang="en-US" sz="1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97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Real-Time Analysis</a:t>
            </a:r>
            <a:endParaRPr lang="en-US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Century Gothic" panose="020B0502020202020204" pitchFamily="34" charset="0"/>
              </a:rPr>
              <a:t>Implications</a:t>
            </a:r>
            <a:r>
              <a:rPr lang="en-US" sz="2800" b="1" dirty="0" smtClean="0">
                <a:latin typeface="Century Gothic" panose="020B0502020202020204" pitchFamily="34" charset="0"/>
              </a:rPr>
              <a:t> </a:t>
            </a:r>
            <a:r>
              <a:rPr lang="en-US" sz="2000" b="1" dirty="0" smtClean="0">
                <a:latin typeface="Century Gothic" panose="020B0502020202020204" pitchFamily="34" charset="0"/>
              </a:rPr>
              <a:t>(cont.)</a:t>
            </a:r>
          </a:p>
          <a:p>
            <a:pPr marL="0" indent="0">
              <a:buNone/>
            </a:pPr>
            <a:endParaRPr lang="en-US" sz="1400" b="1" dirty="0" smtClean="0">
              <a:latin typeface="Century Gothic" panose="020B0502020202020204" pitchFamily="34" charset="0"/>
            </a:endParaRPr>
          </a:p>
          <a:p>
            <a:pPr fontAlgn="base"/>
            <a:r>
              <a:rPr lang="en-US" sz="2800" dirty="0">
                <a:latin typeface="Century Gothic" panose="020B0502020202020204" pitchFamily="34" charset="0"/>
              </a:rPr>
              <a:t>Competitive pressures </a:t>
            </a:r>
            <a:endParaRPr lang="en-US" sz="2800" dirty="0" smtClean="0">
              <a:latin typeface="Century Gothic" panose="020B0502020202020204" pitchFamily="34" charset="0"/>
            </a:endParaRPr>
          </a:p>
          <a:p>
            <a:pPr fontAlgn="base"/>
            <a:r>
              <a:rPr lang="en-US" sz="2800" dirty="0" smtClean="0">
                <a:latin typeface="Century Gothic" panose="020B0502020202020204" pitchFamily="34" charset="0"/>
              </a:rPr>
              <a:t>Preplanned, automated strategies</a:t>
            </a:r>
          </a:p>
          <a:p>
            <a:pPr lvl="1" fontAlgn="base"/>
            <a:r>
              <a:rPr lang="en-US" sz="2400" dirty="0" smtClean="0">
                <a:latin typeface="Century Gothic" panose="020B0502020202020204" pitchFamily="34" charset="0"/>
              </a:rPr>
              <a:t>missing</a:t>
            </a:r>
            <a:r>
              <a:rPr lang="en-US" sz="2400" dirty="0">
                <a:latin typeface="Century Gothic" panose="020B0502020202020204" pitchFamily="34" charset="0"/>
              </a:rPr>
              <a:t>, noisy, or misleading data</a:t>
            </a:r>
          </a:p>
          <a:p>
            <a:pPr lvl="2" fontAlgn="base"/>
            <a:r>
              <a:rPr lang="en-US" sz="1800" dirty="0" smtClean="0">
                <a:latin typeface="Century Gothic" panose="020B0502020202020204" pitchFamily="34" charset="0"/>
              </a:rPr>
              <a:t>missing </a:t>
            </a:r>
            <a:r>
              <a:rPr lang="en-US" sz="1800" dirty="0">
                <a:latin typeface="Century Gothic" panose="020B0502020202020204" pitchFamily="34" charset="0"/>
              </a:rPr>
              <a:t>data, if resent, will be stale and of little </a:t>
            </a:r>
            <a:r>
              <a:rPr lang="en-US" sz="1800" dirty="0" smtClean="0">
                <a:latin typeface="Century Gothic" panose="020B0502020202020204" pitchFamily="34" charset="0"/>
              </a:rPr>
              <a:t>use</a:t>
            </a:r>
          </a:p>
          <a:p>
            <a:pPr fontAlgn="base"/>
            <a:r>
              <a:rPr lang="en-US" sz="2800" dirty="0" smtClean="0">
                <a:latin typeface="Century Gothic" panose="020B0502020202020204" pitchFamily="34" charset="0"/>
              </a:rPr>
              <a:t>Network noise, garbage collection times, page swapping delays can be killers</a:t>
            </a:r>
          </a:p>
          <a:p>
            <a:pPr fontAlgn="base"/>
            <a:r>
              <a:rPr lang="en-US" sz="2800" dirty="0" smtClean="0">
                <a:latin typeface="Century Gothic" panose="020B0502020202020204" pitchFamily="34" charset="0"/>
              </a:rPr>
              <a:t>Databases are slow</a:t>
            </a:r>
            <a:endParaRPr lang="en-US" sz="2800" dirty="0">
              <a:latin typeface="Century Gothic" panose="020B0502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143000"/>
            <a:ext cx="8763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33900" y="6248400"/>
            <a:ext cx="43815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29200" y="6248400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© 2015 Lee A Cole </a:t>
            </a:r>
            <a:endParaRPr lang="en-US" sz="1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97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Real-Time Analysis</a:t>
            </a:r>
            <a:endParaRPr lang="en-US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entury Gothic" panose="020B0502020202020204" pitchFamily="34" charset="0"/>
              </a:rPr>
              <a:t>You must be faster than you </a:t>
            </a:r>
            <a:r>
              <a:rPr lang="en-US" b="1" dirty="0" smtClean="0">
                <a:latin typeface="Century Gothic" panose="020B0502020202020204" pitchFamily="34" charset="0"/>
              </a:rPr>
              <a:t>think</a:t>
            </a:r>
          </a:p>
          <a:p>
            <a:pPr marL="0" indent="0">
              <a:buNone/>
            </a:pPr>
            <a:endParaRPr lang="en-US" b="1" dirty="0" smtClean="0">
              <a:effectLst/>
              <a:latin typeface="Century Gothic" panose="020B0502020202020204" pitchFamily="34" charset="0"/>
            </a:endParaRPr>
          </a:p>
          <a:p>
            <a:r>
              <a:rPr lang="en-US" sz="3000" dirty="0">
                <a:latin typeface="Century Gothic" panose="020B0502020202020204" pitchFamily="34" charset="0"/>
              </a:rPr>
              <a:t>Queues</a:t>
            </a:r>
            <a:endParaRPr lang="en-US" sz="3000" b="0" dirty="0" smtClean="0">
              <a:effectLst/>
              <a:latin typeface="Century Gothic" panose="020B0502020202020204" pitchFamily="34" charset="0"/>
            </a:endParaRPr>
          </a:p>
          <a:p>
            <a:pPr lvl="1"/>
            <a:r>
              <a:rPr lang="en-US" sz="2600" dirty="0">
                <a:latin typeface="Century Gothic" panose="020B0502020202020204" pitchFamily="34" charset="0"/>
              </a:rPr>
              <a:t>Arrival times vary</a:t>
            </a:r>
            <a:endParaRPr lang="en-US" sz="2600" b="0" dirty="0" smtClean="0">
              <a:effectLst/>
              <a:latin typeface="Century Gothic" panose="020B0502020202020204" pitchFamily="34" charset="0"/>
            </a:endParaRPr>
          </a:p>
          <a:p>
            <a:pPr lvl="1"/>
            <a:r>
              <a:rPr lang="en-US" sz="2600" dirty="0">
                <a:latin typeface="Century Gothic" panose="020B0502020202020204" pitchFamily="34" charset="0"/>
              </a:rPr>
              <a:t>And are outside of your </a:t>
            </a:r>
            <a:r>
              <a:rPr lang="en-US" sz="2600" dirty="0" smtClean="0">
                <a:latin typeface="Century Gothic" panose="020B0502020202020204" pitchFamily="34" charset="0"/>
              </a:rPr>
              <a:t>control</a:t>
            </a:r>
          </a:p>
          <a:p>
            <a:pPr lvl="1"/>
            <a:endParaRPr lang="en-US" sz="2600" b="0" dirty="0" smtClean="0">
              <a:effectLst/>
              <a:latin typeface="Century Gothic" panose="020B0502020202020204" pitchFamily="34" charset="0"/>
            </a:endParaRPr>
          </a:p>
          <a:p>
            <a:r>
              <a:rPr lang="en-US" sz="3000" dirty="0" smtClean="0">
                <a:latin typeface="Century Gothic" panose="020B0502020202020204" pitchFamily="34" charset="0"/>
              </a:rPr>
              <a:t>Utilization </a:t>
            </a:r>
          </a:p>
          <a:p>
            <a:pPr marL="800100" lvl="2" indent="0">
              <a:buNone/>
            </a:pPr>
            <a:r>
              <a:rPr lang="en-US" sz="2200" dirty="0" smtClean="0">
                <a:latin typeface="Century Gothic" panose="020B0502020202020204" pitchFamily="34" charset="0"/>
              </a:rPr>
              <a:t>p </a:t>
            </a:r>
            <a:r>
              <a:rPr lang="en-US" sz="2200" dirty="0" smtClean="0">
                <a:latin typeface="Century Gothic" panose="020B0502020202020204" pitchFamily="34" charset="0"/>
              </a:rPr>
              <a:t>=average </a:t>
            </a:r>
            <a:r>
              <a:rPr lang="en-US" sz="2200" dirty="0">
                <a:latin typeface="Century Gothic" panose="020B0502020202020204" pitchFamily="34" charset="0"/>
              </a:rPr>
              <a:t>time to process a message/ </a:t>
            </a:r>
            <a:endParaRPr lang="en-US" sz="2200" dirty="0" smtClean="0">
              <a:latin typeface="Century Gothic" panose="020B0502020202020204" pitchFamily="34" charset="0"/>
            </a:endParaRPr>
          </a:p>
          <a:p>
            <a:pPr marL="800100" lvl="2" indent="0">
              <a:buNone/>
            </a:pPr>
            <a:r>
              <a:rPr lang="en-US" sz="2200" dirty="0">
                <a:latin typeface="Century Gothic" panose="020B0502020202020204" pitchFamily="34" charset="0"/>
              </a:rPr>
              <a:t>	</a:t>
            </a:r>
            <a:r>
              <a:rPr lang="en-US" sz="2200" dirty="0" smtClean="0">
                <a:latin typeface="Century Gothic" panose="020B0502020202020204" pitchFamily="34" charset="0"/>
              </a:rPr>
              <a:t>	</a:t>
            </a:r>
            <a:r>
              <a:rPr lang="en-US" sz="2200" dirty="0" smtClean="0">
                <a:latin typeface="Century Gothic" panose="020B0502020202020204" pitchFamily="34" charset="0"/>
              </a:rPr>
              <a:t>average </a:t>
            </a:r>
            <a:r>
              <a:rPr lang="en-US" sz="2200" dirty="0">
                <a:latin typeface="Century Gothic" panose="020B0502020202020204" pitchFamily="34" charset="0"/>
              </a:rPr>
              <a:t>time </a:t>
            </a:r>
            <a:r>
              <a:rPr lang="en-US" sz="2200" dirty="0">
                <a:latin typeface="Century Gothic" panose="020B0502020202020204" pitchFamily="34" charset="0"/>
              </a:rPr>
              <a:t>between </a:t>
            </a:r>
            <a:r>
              <a:rPr lang="en-US" sz="2200" dirty="0" smtClean="0">
                <a:latin typeface="Century Gothic" panose="020B0502020202020204" pitchFamily="34" charset="0"/>
              </a:rPr>
              <a:t>messages</a:t>
            </a:r>
          </a:p>
          <a:p>
            <a:pPr marL="800100" lvl="2" indent="0">
              <a:buNone/>
            </a:pPr>
            <a:endParaRPr lang="en-US" sz="2200" b="0" dirty="0" smtClean="0">
              <a:effectLst/>
              <a:latin typeface="Century Gothic" panose="020B0502020202020204" pitchFamily="34" charset="0"/>
            </a:endParaRPr>
          </a:p>
          <a:p>
            <a:r>
              <a:rPr lang="en-US" sz="3000" dirty="0" smtClean="0">
                <a:latin typeface="Century Gothic" panose="020B0502020202020204" pitchFamily="34" charset="0"/>
              </a:rPr>
              <a:t>Rule of thumb:</a:t>
            </a:r>
          </a:p>
          <a:p>
            <a:pPr lvl="1"/>
            <a:r>
              <a:rPr lang="en-US" sz="2600" dirty="0" smtClean="0">
                <a:latin typeface="Century Gothic" panose="020B0502020202020204" pitchFamily="34" charset="0"/>
              </a:rPr>
              <a:t>Average </a:t>
            </a:r>
            <a:r>
              <a:rPr lang="en-US" sz="2600" dirty="0">
                <a:latin typeface="Century Gothic" panose="020B0502020202020204" pitchFamily="34" charset="0"/>
              </a:rPr>
              <a:t>queue depth = p/(1-p</a:t>
            </a:r>
            <a:r>
              <a:rPr lang="en-US" sz="2600" dirty="0" smtClean="0">
                <a:latin typeface="Century Gothic" panose="020B0502020202020204" pitchFamily="34" charset="0"/>
              </a:rPr>
              <a:t>)</a:t>
            </a:r>
            <a:br>
              <a:rPr lang="en-US" sz="2600" dirty="0" smtClean="0">
                <a:latin typeface="Century Gothic" panose="020B0502020202020204" pitchFamily="34" charset="0"/>
              </a:rPr>
            </a:br>
            <a:endParaRPr lang="en-US" sz="2600" dirty="0">
              <a:latin typeface="Century Gothic" panose="020B0502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143000"/>
            <a:ext cx="8763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33900" y="6248400"/>
            <a:ext cx="43815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29200" y="6248400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© 2015 Lee A Cole </a:t>
            </a:r>
            <a:endParaRPr lang="en-US" sz="1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280" y="1371600"/>
            <a:ext cx="1181994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97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520</Words>
  <Application>Microsoft Office PowerPoint</Application>
  <PresentationFormat>On-screen Show (4:3)</PresentationFormat>
  <Paragraphs>139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Real-Time Analysis for  High-Frequency Trading</vt:lpstr>
      <vt:lpstr>PowerPoint Presentation</vt:lpstr>
      <vt:lpstr>Real-Time Analysis</vt:lpstr>
      <vt:lpstr>Real-Time Analysis</vt:lpstr>
      <vt:lpstr>Real-Time Analysis</vt:lpstr>
      <vt:lpstr>Real-Time Analysis</vt:lpstr>
      <vt:lpstr>Real-Time Analysis</vt:lpstr>
      <vt:lpstr>Real-Time Analysis</vt:lpstr>
      <vt:lpstr>Real-Time Analysis</vt:lpstr>
      <vt:lpstr>Real-Time Analysis</vt:lpstr>
      <vt:lpstr>Real-Time Analysis</vt:lpstr>
      <vt:lpstr>Real-Time Analysis</vt:lpstr>
      <vt:lpstr>Real-Time Analysis</vt:lpstr>
      <vt:lpstr>Real-Time Analysis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Cole</dc:creator>
  <cp:lastModifiedBy>Lee Cole</cp:lastModifiedBy>
  <cp:revision>17</cp:revision>
  <dcterms:created xsi:type="dcterms:W3CDTF">2015-02-20T06:36:18Z</dcterms:created>
  <dcterms:modified xsi:type="dcterms:W3CDTF">2015-02-20T14:34:41Z</dcterms:modified>
</cp:coreProperties>
</file>