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62" r:id="rId5"/>
    <p:sldId id="266" r:id="rId6"/>
    <p:sldId id="268" r:id="rId7"/>
    <p:sldId id="263" r:id="rId8"/>
    <p:sldId id="258" r:id="rId9"/>
    <p:sldId id="264" r:id="rId10"/>
    <p:sldId id="265" r:id="rId11"/>
    <p:sldId id="269" r:id="rId12"/>
    <p:sldId id="259" r:id="rId13"/>
    <p:sldId id="270" r:id="rId14"/>
    <p:sldId id="267" r:id="rId15"/>
    <p:sldId id="260" r:id="rId16"/>
    <p:sldId id="26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7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9" d="100"/>
          <a:sy n="129" d="100"/>
        </p:scale>
        <p:origin x="4860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78E856-327F-4FD6-BFA9-A0E88ACEAAD2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8FD74A-C3CD-4257-A37D-769CF64AB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20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Welcome, and do let me know if you have any questions about the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2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tools allow for interactivity and automation, zookeeper is being utilized more and more by the </a:t>
            </a:r>
            <a:r>
              <a:rPr lang="en-US" dirty="0" err="1" smtClean="0"/>
              <a:t>Ambari</a:t>
            </a:r>
            <a:r>
              <a:rPr lang="en-US" dirty="0" smtClean="0"/>
              <a:t> software, an easier variant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2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Hive</a:t>
            </a:r>
          </a:p>
          <a:p>
            <a:r>
              <a:rPr lang="en-US" dirty="0"/>
              <a:t>	</a:t>
            </a:r>
            <a:r>
              <a:rPr lang="en-US" dirty="0" smtClean="0"/>
              <a:t>Front end using SQL like statements</a:t>
            </a:r>
          </a:p>
          <a:p>
            <a:r>
              <a:rPr lang="en-US" dirty="0"/>
              <a:t>	</a:t>
            </a:r>
            <a:r>
              <a:rPr lang="en-US" dirty="0" smtClean="0"/>
              <a:t>Extending is relatively straightforward in that the language is relatable</a:t>
            </a:r>
          </a:p>
          <a:p>
            <a:endParaRPr lang="en-US" dirty="0"/>
          </a:p>
          <a:p>
            <a:r>
              <a:rPr lang="en-US" dirty="0" smtClean="0"/>
              <a:t>Pig</a:t>
            </a:r>
          </a:p>
          <a:p>
            <a:r>
              <a:rPr lang="en-US" dirty="0"/>
              <a:t>	</a:t>
            </a:r>
            <a:r>
              <a:rPr lang="en-US" dirty="0" smtClean="0"/>
              <a:t>Its language extensibility is more restricted, but users report it to be a</a:t>
            </a:r>
          </a:p>
          <a:p>
            <a:r>
              <a:rPr lang="en-US" dirty="0"/>
              <a:t>	</a:t>
            </a:r>
            <a:r>
              <a:rPr lang="en-US" dirty="0" smtClean="0"/>
              <a:t>bit easier of a learning curve</a:t>
            </a:r>
          </a:p>
          <a:p>
            <a:endParaRPr lang="en-US" dirty="0"/>
          </a:p>
          <a:p>
            <a:r>
              <a:rPr lang="en-US" dirty="0" smtClean="0"/>
              <a:t>Sqoop</a:t>
            </a:r>
          </a:p>
          <a:p>
            <a:r>
              <a:rPr lang="en-US" dirty="0"/>
              <a:t>	</a:t>
            </a:r>
            <a:r>
              <a:rPr lang="en-US" dirty="0" smtClean="0"/>
              <a:t>An interactive layer that can help with working </a:t>
            </a:r>
            <a:r>
              <a:rPr lang="en-US" dirty="0" err="1" smtClean="0"/>
              <a:t>realtime</a:t>
            </a:r>
            <a:r>
              <a:rPr lang="en-US" dirty="0" smtClean="0"/>
              <a:t> workflows</a:t>
            </a:r>
          </a:p>
          <a:p>
            <a:r>
              <a:rPr lang="en-US" dirty="0"/>
              <a:t>	</a:t>
            </a:r>
            <a:r>
              <a:rPr lang="en-US" dirty="0" smtClean="0"/>
              <a:t>(Though I should mention that Spark is doing some really cool things,</a:t>
            </a:r>
          </a:p>
          <a:p>
            <a:r>
              <a:rPr lang="en-US" dirty="0"/>
              <a:t>	</a:t>
            </a:r>
            <a:r>
              <a:rPr lang="en-US" dirty="0" smtClean="0"/>
              <a:t> along with </a:t>
            </a:r>
            <a:r>
              <a:rPr lang="en-US" dirty="0" err="1" smtClean="0"/>
              <a:t>Pentaho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82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go too deep here…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37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Flattening databases can become complicated…sometimes impossible</a:t>
            </a:r>
          </a:p>
          <a:p>
            <a:r>
              <a:rPr lang="en-US" dirty="0" smtClean="0"/>
              <a:t>Tools to develop solutions are becoming more prevalent, but there hasn’t been much cream to rise to the 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16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benefits can far outweigh the costs, but there’s a whole other presentation for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55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Self explanatory, I think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15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38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White papers led the way for distributed open source platforms</a:t>
            </a:r>
          </a:p>
          <a:p>
            <a:endParaRPr lang="en-US" dirty="0"/>
          </a:p>
          <a:p>
            <a:r>
              <a:rPr lang="en-US" dirty="0" smtClean="0"/>
              <a:t>Java has extended much farther than the </a:t>
            </a:r>
            <a:r>
              <a:rPr lang="en-US" dirty="0" err="1" smtClean="0"/>
              <a:t>bytecode</a:t>
            </a:r>
            <a:r>
              <a:rPr lang="en-US" dirty="0" smtClean="0"/>
              <a:t> of yore</a:t>
            </a:r>
          </a:p>
          <a:p>
            <a:endParaRPr lang="en-US" dirty="0"/>
          </a:p>
          <a:p>
            <a:r>
              <a:rPr lang="en-US" dirty="0" smtClean="0"/>
              <a:t>Column based databases use sequential writes &amp; columns</a:t>
            </a:r>
          </a:p>
          <a:p>
            <a:endParaRPr lang="en-US" dirty="0"/>
          </a:p>
          <a:p>
            <a:r>
              <a:rPr lang="en-US" dirty="0" smtClean="0"/>
              <a:t>A larger aperture for a, hopefully, more impactful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8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the left is a key-value table, which is the foundation of Hadoop</a:t>
            </a:r>
          </a:p>
          <a:p>
            <a:endParaRPr lang="en-US" dirty="0"/>
          </a:p>
          <a:p>
            <a:r>
              <a:rPr lang="en-US" dirty="0" smtClean="0"/>
              <a:t>On the right is a classic ERD for a schema based relational database</a:t>
            </a:r>
          </a:p>
          <a:p>
            <a:endParaRPr lang="en-US" dirty="0"/>
          </a:p>
          <a:p>
            <a:r>
              <a:rPr lang="en-US" dirty="0" smtClean="0"/>
              <a:t>This is the primary fork, which is becoming more and more of a blurred line using current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32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framework was built to conform to use…</a:t>
            </a:r>
          </a:p>
          <a:p>
            <a:endParaRPr lang="en-US" dirty="0" smtClean="0"/>
          </a:p>
          <a:p>
            <a:r>
              <a:rPr lang="en-US" dirty="0" smtClean="0"/>
              <a:t>…in order to utilize…</a:t>
            </a:r>
          </a:p>
          <a:p>
            <a:endParaRPr lang="en-US" dirty="0"/>
          </a:p>
          <a:p>
            <a:r>
              <a:rPr lang="en-US" dirty="0" smtClean="0"/>
              <a:t>…which has led to the revolution in the capabilities of current large datasets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88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Industrial grade costs</a:t>
            </a:r>
          </a:p>
          <a:p>
            <a:r>
              <a:rPr lang="en-US" dirty="0"/>
              <a:t>	</a:t>
            </a:r>
            <a:r>
              <a:rPr lang="en-US" dirty="0" smtClean="0"/>
              <a:t>This makes it more difficult to deploy in some circumstances</a:t>
            </a:r>
          </a:p>
          <a:p>
            <a:endParaRPr lang="en-US" dirty="0"/>
          </a:p>
          <a:p>
            <a:r>
              <a:rPr lang="en-US" dirty="0" smtClean="0"/>
              <a:t>This benefit comes at extraneous costs if you have an existing enterprise commercial offsite or DR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78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 move into new territory with current systems utilizing new stacks, we also have older forks that are becoming unsupported or less supported.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00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integral part of Hadoop, a necessity</a:t>
            </a:r>
          </a:p>
          <a:p>
            <a:endParaRPr lang="en-US" dirty="0"/>
          </a:p>
          <a:p>
            <a:r>
              <a:rPr lang="en-US" dirty="0" smtClean="0"/>
              <a:t>Centralized management and deployment using both open source and closed source tools</a:t>
            </a:r>
          </a:p>
          <a:p>
            <a:endParaRPr lang="en-US" dirty="0"/>
          </a:p>
          <a:p>
            <a:r>
              <a:rPr lang="en-US" dirty="0" smtClean="0"/>
              <a:t>Different problems require different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3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overview, will explain more in later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84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fairly simple stack that could be in any back office or production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FD74A-C3CD-4257-A37D-769CF64AB3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6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B41F-FCA0-472E-98AD-24235F925D5E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5564-8AB7-4CFB-A732-5C72A8314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4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9FF6-1C69-4711-A2D3-BC66A3F2A635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ACD8-3F4C-461B-8B19-06C8A59DE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8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C1979-C1F8-419C-8371-474772F4C9E4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9BDB-D4E4-4ABD-81E1-62167A9E7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5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8DDC-361E-4152-8737-8781774BEC38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9F68-E6CE-486F-B83F-A76BC665A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9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173A2-327E-4D5E-B959-F8A8A817C060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F3C4-1610-436E-869E-CC772C1F0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7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B8DE-3E46-4932-9F01-E68700407370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6163-2B53-4A24-BB5E-C0BEF0420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9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8B9F7-CB89-424C-ADFF-5FA54085CAFA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446B-0333-4D95-8798-CD88713B8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4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DFA2-B355-490D-8021-90B67115CF7B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BDAA-0E04-4ACA-B150-55A703620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70CF-2056-4969-B769-BB2EE9B00EC8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9914-3358-4D4F-9D64-B5F5695F2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9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9395-B7EE-46A1-8DD0-5C4E2A9D4CE7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8548-DEF2-4EB8-916C-823CB01AA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1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300E8-92D9-4604-8E81-AD9E1EC85169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A7C6-51E0-40E5-8BB3-47C83473E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84D897-02B8-484E-B6F4-CB78E77FD083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540F1D-81D7-40F5-B680-77AC4275C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4778822"/>
            <a:ext cx="4038600" cy="857832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Presented by John Dougherty, Viriton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4/28/2015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john.dougherty@viriton.com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2800" y="265241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Infrastructure and Stack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096000" cy="1438275"/>
          </a:xfrm>
          <a:prstGeom prst="rect">
            <a:avLst/>
          </a:prstGeom>
        </p:spPr>
      </p:pic>
      <p:pic>
        <p:nvPicPr>
          <p:cNvPr id="1026" name="Picture 2" descr="C:\Users\John\Documents\Viriton\Logos\ViriLogo_with_Virit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686" y="5636654"/>
            <a:ext cx="2810827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Schedulers/Configurators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Zookeeper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Helps you in configuring many nodes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Can be integrated easily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Oozie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A job resource/scheduler for </a:t>
            </a:r>
            <a:r>
              <a:rPr lang="en-US" dirty="0" err="1" smtClean="0">
                <a:solidFill>
                  <a:schemeClr val="bg1"/>
                </a:solidFill>
              </a:rPr>
              <a:t>hadoop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Open source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768"/>
              </a:spcBef>
            </a:pPr>
            <a:r>
              <a:rPr lang="en-US" dirty="0" smtClean="0">
                <a:solidFill>
                  <a:schemeClr val="bg1"/>
                </a:solidFill>
              </a:rPr>
              <a:t>Flume</a:t>
            </a:r>
          </a:p>
          <a:p>
            <a:pPr lvl="1">
              <a:spcBef>
                <a:spcPts val="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Concatenator</a:t>
            </a:r>
            <a:r>
              <a:rPr lang="en-US" dirty="0" smtClean="0">
                <a:solidFill>
                  <a:schemeClr val="bg1"/>
                </a:solidFill>
              </a:rPr>
              <a:t>/Aggregator (Dist. </a:t>
            </a:r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og collection)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Middleware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Hive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Data warehouse, connects natively to </a:t>
            </a:r>
            <a:r>
              <a:rPr lang="en-US" sz="2400" dirty="0" err="1" smtClean="0">
                <a:solidFill>
                  <a:schemeClr val="bg1"/>
                </a:solidFill>
              </a:rPr>
              <a:t>hadoop’s</a:t>
            </a:r>
            <a:r>
              <a:rPr lang="en-US" sz="2400" dirty="0" smtClean="0">
                <a:solidFill>
                  <a:schemeClr val="bg1"/>
                </a:solidFill>
              </a:rPr>
              <a:t> internals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Uses </a:t>
            </a:r>
            <a:r>
              <a:rPr lang="en-US" sz="2400" dirty="0" err="1" smtClean="0">
                <a:solidFill>
                  <a:schemeClr val="bg1"/>
                </a:solidFill>
              </a:rPr>
              <a:t>HiveQL</a:t>
            </a:r>
            <a:r>
              <a:rPr lang="en-US" sz="2400" dirty="0" smtClean="0">
                <a:solidFill>
                  <a:schemeClr val="bg1"/>
                </a:solidFill>
              </a:rPr>
              <a:t> to create queries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Easily extendable with plugins/macros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Pig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Hive-like in that it uses its own query language (pig </a:t>
            </a:r>
            <a:r>
              <a:rPr lang="en-US" sz="2400" dirty="0" err="1" smtClean="0">
                <a:solidFill>
                  <a:schemeClr val="bg1"/>
                </a:solidFill>
              </a:rPr>
              <a:t>latin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Easily extendable, more like SQL than Hive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Sqoop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Connects databases and datasets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Limited, but powerful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1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chemeClr val="bg1"/>
                </a:solidFill>
              </a:rPr>
              <a:t>How can Hadoop/Hbase/MapReduce help?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have a very large data set(s)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require results on your data in a timely manner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don’t enjoy spending millions on infrastructure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Your data is large enough to cause a classic RDBMS headaches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Column Based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31936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Developer woes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88868" y="2362200"/>
            <a:ext cx="7816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- Extract/Transfer/Load </a:t>
            </a:r>
            <a:r>
              <a:rPr lang="en-US" dirty="0">
                <a:solidFill>
                  <a:schemeClr val="bg1"/>
                </a:solidFill>
              </a:rPr>
              <a:t>is </a:t>
            </a:r>
            <a:r>
              <a:rPr lang="en-US" dirty="0" smtClean="0">
                <a:solidFill>
                  <a:schemeClr val="bg1"/>
                </a:solidFill>
              </a:rPr>
              <a:t>still a </a:t>
            </a:r>
            <a:r>
              <a:rPr lang="en-US" dirty="0">
                <a:solidFill>
                  <a:schemeClr val="bg1"/>
                </a:solidFill>
              </a:rPr>
              <a:t>concern for complicated schemas</a:t>
            </a:r>
          </a:p>
        </p:txBody>
      </p:sp>
      <p:sp>
        <p:nvSpPr>
          <p:cNvPr id="6" name="Rectangle 5"/>
          <p:cNvSpPr/>
          <p:nvPr/>
        </p:nvSpPr>
        <p:spPr>
          <a:xfrm>
            <a:off x="488868" y="3135868"/>
            <a:ext cx="7664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- Egress/Ingress </a:t>
            </a:r>
            <a:r>
              <a:rPr lang="en-US" dirty="0">
                <a:solidFill>
                  <a:schemeClr val="bg1"/>
                </a:solidFill>
              </a:rPr>
              <a:t>between existing queries/results becomes complicated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868" y="3897868"/>
            <a:ext cx="7664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- Solutions </a:t>
            </a:r>
            <a:r>
              <a:rPr lang="en-US" dirty="0">
                <a:solidFill>
                  <a:schemeClr val="bg1"/>
                </a:solidFill>
              </a:rPr>
              <a:t>are deployed with walls of functionality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488868" y="4583668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- Hard </a:t>
            </a:r>
            <a:r>
              <a:rPr lang="en-US" dirty="0">
                <a:solidFill>
                  <a:schemeClr val="bg1"/>
                </a:solidFill>
              </a:rPr>
              <a:t>questions turn into hard queries</a:t>
            </a:r>
          </a:p>
        </p:txBody>
      </p:sp>
    </p:spTree>
    <p:extLst>
      <p:ext uri="{BB962C8B-B14F-4D97-AF65-F5344CB8AC3E}">
        <p14:creationId xmlns:p14="http://schemas.microsoft.com/office/powerpoint/2010/main" val="103547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Column Based Data (cont.)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862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Developer joys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1792" y="2667000"/>
            <a:ext cx="7924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You </a:t>
            </a:r>
            <a:r>
              <a:rPr lang="en-US" dirty="0">
                <a:solidFill>
                  <a:schemeClr val="bg1"/>
                </a:solidFill>
              </a:rPr>
              <a:t>can now process PB, into EB, and </a:t>
            </a:r>
            <a:r>
              <a:rPr lang="en-US" dirty="0" smtClean="0">
                <a:solidFill>
                  <a:schemeClr val="bg1"/>
                </a:solidFill>
              </a:rPr>
              <a:t>beyond</a:t>
            </a:r>
          </a:p>
          <a:p>
            <a:pPr marL="742950" lvl="1" indent="-285750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Tx/>
              <a:buChar char="-"/>
            </a:pP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Your </a:t>
            </a:r>
            <a:r>
              <a:rPr lang="en-US" dirty="0">
                <a:solidFill>
                  <a:schemeClr val="bg1"/>
                </a:solidFill>
              </a:rPr>
              <a:t>extended datasets can be aggregated, not easily; but also unlike ever </a:t>
            </a:r>
            <a:r>
              <a:rPr lang="en-US" dirty="0" smtClean="0">
                <a:solidFill>
                  <a:schemeClr val="bg1"/>
                </a:solidFill>
              </a:rPr>
              <a:t>before</a:t>
            </a:r>
          </a:p>
          <a:p>
            <a:pPr marL="742950" lvl="1" indent="-285750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Tx/>
              <a:buChar char="-"/>
            </a:pP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You </a:t>
            </a:r>
            <a:r>
              <a:rPr lang="en-US" dirty="0">
                <a:solidFill>
                  <a:schemeClr val="bg1"/>
                </a:solidFill>
              </a:rPr>
              <a:t>can extend your daily queries to include historical data, even incorporating into existing real-time data </a:t>
            </a:r>
            <a:r>
              <a:rPr lang="en-US" dirty="0" smtClean="0">
                <a:solidFill>
                  <a:schemeClr val="bg1"/>
                </a:solidFill>
              </a:rPr>
              <a:t>usage</a:t>
            </a:r>
          </a:p>
          <a:p>
            <a:pPr marL="742950" lvl="1" indent="-285750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Tx/>
              <a:buChar char="-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4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Future Projects/Approaches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6210" y="1752600"/>
            <a:ext cx="8229600" cy="3992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Cross discipline data sharing/comparisons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Complex statistical models re-constructed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Massive data set conglomeration and standardization (Public sector data,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some software makes it easier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Alteryx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Very similar to </a:t>
            </a:r>
            <a:r>
              <a:rPr lang="en-US" sz="2000" dirty="0" err="1" smtClean="0">
                <a:solidFill>
                  <a:schemeClr val="bg1"/>
                </a:solidFill>
              </a:rPr>
              <a:t>Talend</a:t>
            </a:r>
            <a:r>
              <a:rPr lang="en-US" sz="2000" dirty="0" smtClean="0">
                <a:solidFill>
                  <a:schemeClr val="bg1"/>
                </a:solidFill>
              </a:rPr>
              <a:t> for interface, visual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Allows easy integration into reporting (Crystal Reports)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Qubole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This will be expanded on shortly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Easy to use interface and management of data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Hortonworks</a:t>
            </a:r>
            <a:r>
              <a:rPr lang="en-US" sz="2400" dirty="0" smtClean="0">
                <a:solidFill>
                  <a:schemeClr val="bg1"/>
                </a:solidFill>
              </a:rPr>
              <a:t> (Open Source)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Management utility for internal cluster deployments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Cloudera</a:t>
            </a:r>
            <a:r>
              <a:rPr lang="en-US" sz="2400" dirty="0" smtClean="0">
                <a:solidFill>
                  <a:schemeClr val="bg1"/>
                </a:solidFill>
              </a:rPr>
              <a:t> (Open, to an extent)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Management utility from </a:t>
            </a:r>
            <a:r>
              <a:rPr lang="en-US" sz="2000" dirty="0" err="1" smtClean="0">
                <a:solidFill>
                  <a:schemeClr val="bg1"/>
                </a:solidFill>
              </a:rPr>
              <a:t>Cloudera</a:t>
            </a:r>
            <a:r>
              <a:rPr lang="en-US" sz="2000" dirty="0" smtClean="0">
                <a:solidFill>
                  <a:schemeClr val="bg1"/>
                </a:solidFill>
              </a:rPr>
              <a:t>, also for internal deployments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Hadoop?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3829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Apache’s implementation of Google’s </a:t>
            </a:r>
            <a:r>
              <a:rPr lang="en-US" sz="2800" dirty="0" err="1" smtClean="0">
                <a:solidFill>
                  <a:schemeClr val="bg1"/>
                </a:solidFill>
              </a:rPr>
              <a:t>BigTable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Uses a Java VM in order to parse instructions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Uses sequential writes &amp; column based file structures with HDFS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Grants the ability to read/write/manipulate very large data sets/structures.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Hadoop? (cont.)</a:t>
            </a:r>
          </a:p>
        </p:txBody>
      </p:sp>
      <p:pic>
        <p:nvPicPr>
          <p:cNvPr id="2050" name="Picture 2" descr="http://www.faculty.umassd.edu/adam.hausknecht/temath/TEMATH2/Examples/Assets/ModelingNautilusShellSpirl/SelectFirstDataTableColum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32404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41805" y="31242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VS.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://www.magicdraw.com/files/articles/Sep04%20Applying%20UML%20for%20Relational%20Data%20Modeling_files/image0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90700"/>
            <a:ext cx="393206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19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</a:t>
            </a:r>
            <a:r>
              <a:rPr lang="en-US" dirty="0" err="1" smtClean="0">
                <a:solidFill>
                  <a:schemeClr val="bg1"/>
                </a:solidFill>
              </a:rPr>
              <a:t>BigTable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99" y="1752600"/>
            <a:ext cx="8229600" cy="37639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Contains the framework that was based on, and is used in, </a:t>
            </a:r>
            <a:r>
              <a:rPr lang="en-US" dirty="0" err="1" smtClean="0">
                <a:solidFill>
                  <a:schemeClr val="bg1"/>
                </a:solidFill>
              </a:rPr>
              <a:t>hadoop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Uses a commodity approach to hardware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Extreme scalability and redundancy</a:t>
            </a:r>
          </a:p>
          <a:p>
            <a:r>
              <a:rPr lang="en-US" dirty="0" smtClean="0">
                <a:solidFill>
                  <a:schemeClr val="bg1"/>
                </a:solidFill>
                <a:cs typeface="Arial" panose="020B0604020202020204" pitchFamily="34" charset="0"/>
              </a:rPr>
              <a:t>Is a</a:t>
            </a:r>
            <a:r>
              <a:rPr lang="en-US" dirty="0">
                <a:solidFill>
                  <a:schemeClr val="bg1"/>
                </a:solidFill>
                <a:cs typeface="Arial" panose="020B0604020202020204" pitchFamily="34" charset="0"/>
              </a:rPr>
              <a:t> compressed, high performance data storage system built on Google’s File System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8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Commodity Perspective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Commercial Hardware cost vs. failure rate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Roughly double the cost of commodity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Roughly 5% failure rate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Commodity Hardware cost vs. failure rate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Roughly half the cost of commercial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Rougly</a:t>
            </a:r>
            <a:r>
              <a:rPr lang="en-US" dirty="0" smtClean="0">
                <a:solidFill>
                  <a:schemeClr val="bg1"/>
                </a:solidFill>
              </a:rPr>
              <a:t> 10-15% failure rate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28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6655"/>
            <a:ext cx="9144000" cy="4829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48679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Breaking Down the Complexity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54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HDFS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Backend file system for the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adoop platform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Allows for easy operability/node management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Certain technologies can replace or augment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Hbase</a:t>
            </a:r>
            <a:r>
              <a:rPr lang="en-US" dirty="0" smtClean="0">
                <a:solidFill>
                  <a:schemeClr val="bg1"/>
                </a:solidFill>
              </a:rPr>
              <a:t> (Augments HDFS)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Cassandra (Replaces HDFS)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works with Hadoop?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Middleware and connectivity tools improve functionality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Hive, Pig, Cassandra (all sub-projects of Apache’s Hadoop) help to connect and utilize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Each application set has different uses</a:t>
            </a: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95799"/>
            <a:ext cx="3962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81" y="4404690"/>
            <a:ext cx="8620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76897"/>
            <a:ext cx="1600200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3475038" y="5838825"/>
            <a:ext cx="465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Pig</a:t>
            </a:r>
          </a:p>
        </p:txBody>
      </p:sp>
      <p:sp>
        <p:nvSpPr>
          <p:cNvPr id="8" name="Up Arrow 7"/>
          <p:cNvSpPr/>
          <p:nvPr/>
        </p:nvSpPr>
        <p:spPr>
          <a:xfrm>
            <a:off x="3590925" y="5580063"/>
            <a:ext cx="233363" cy="2698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103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Layout of Middleware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52600"/>
            <a:ext cx="6591300" cy="3257550"/>
          </a:xfrm>
        </p:spPr>
      </p:pic>
    </p:spTree>
    <p:extLst>
      <p:ext uri="{BB962C8B-B14F-4D97-AF65-F5344CB8AC3E}">
        <p14:creationId xmlns:p14="http://schemas.microsoft.com/office/powerpoint/2010/main" val="34906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797</Words>
  <Application>Microsoft Office PowerPoint</Application>
  <PresentationFormat>On-screen Show (4:3)</PresentationFormat>
  <Paragraphs>162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Adobe Gothic Std B</vt:lpstr>
      <vt:lpstr>Arial</vt:lpstr>
      <vt:lpstr>Calibri</vt:lpstr>
      <vt:lpstr>Office Theme</vt:lpstr>
      <vt:lpstr>PowerPoint Presentation</vt:lpstr>
      <vt:lpstr>What is Hadoop?</vt:lpstr>
      <vt:lpstr>What is Hadoop? (cont.)</vt:lpstr>
      <vt:lpstr>What is BigTable</vt:lpstr>
      <vt:lpstr>Commodity Perspective</vt:lpstr>
      <vt:lpstr>PowerPoint Presentation</vt:lpstr>
      <vt:lpstr>What is HDFS</vt:lpstr>
      <vt:lpstr>What works with Hadoop?</vt:lpstr>
      <vt:lpstr>Layout of Middleware</vt:lpstr>
      <vt:lpstr>Schedulers/Configurators</vt:lpstr>
      <vt:lpstr>Middleware</vt:lpstr>
      <vt:lpstr>How can Hadoop/Hbase/MapReduce help?</vt:lpstr>
      <vt:lpstr>Column Based Data</vt:lpstr>
      <vt:lpstr>Column Based Data (cont.)</vt:lpstr>
      <vt:lpstr>Future Projects/Approaches</vt:lpstr>
      <vt:lpstr>How some software makes it easier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Dougherty</dc:creator>
  <cp:lastModifiedBy>John Dougherty</cp:lastModifiedBy>
  <cp:revision>42</cp:revision>
  <dcterms:created xsi:type="dcterms:W3CDTF">2011-01-29T19:19:12Z</dcterms:created>
  <dcterms:modified xsi:type="dcterms:W3CDTF">2015-02-24T13:28:40Z</dcterms:modified>
</cp:coreProperties>
</file>