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256" r:id="rId2"/>
    <p:sldId id="282" r:id="rId3"/>
    <p:sldId id="284" r:id="rId4"/>
    <p:sldId id="287" r:id="rId5"/>
    <p:sldId id="289" r:id="rId6"/>
    <p:sldId id="286" r:id="rId7"/>
    <p:sldId id="288" r:id="rId8"/>
  </p:sldIdLst>
  <p:sldSz cx="9144000" cy="6858000" type="screen4x3"/>
  <p:notesSz cx="7102475" cy="9388475"/>
  <p:embeddedFontLst>
    <p:embeddedFont>
      <p:font typeface="Gill Sans MT" panose="020B0502020104020203" pitchFamily="34" charset="0"/>
      <p:regular r:id="rId10"/>
      <p:bold r:id="rId11"/>
      <p:italic r:id="rId12"/>
      <p:boldItalic r:id="rId13"/>
    </p:embeddedFont>
    <p:embeddedFont>
      <p:font typeface="Arial Narrow" panose="020B060602020203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5" autoAdjust="0"/>
    <p:restoredTop sz="86275" autoAdjust="0"/>
  </p:normalViewPr>
  <p:slideViewPr>
    <p:cSldViewPr snapToGrid="0">
      <p:cViewPr varScale="1">
        <p:scale>
          <a:sx n="84" d="100"/>
          <a:sy n="84" d="100"/>
        </p:scale>
        <p:origin x="-78" y="-3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213B7DF-D774-4763-AAD8-F3A7005DECD1}" type="datetimeFigureOut">
              <a:rPr lang="en-US" smtClean="0"/>
              <a:pPr/>
              <a:t>2/20/2015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10DB94A7-5279-46BA-89FB-D13FBA0F50CF}" type="slidenum">
              <a:rPr lang="en-US" smtClean="0"/>
              <a:pPr/>
              <a:t>‹#›</a:t>
            </a:fld>
            <a:endParaRPr lang="en-US"/>
          </a:p>
        </p:txBody>
      </p:sp>
    </p:spTree>
    <p:extLst>
      <p:ext uri="{BB962C8B-B14F-4D97-AF65-F5344CB8AC3E}">
        <p14:creationId xmlns:p14="http://schemas.microsoft.com/office/powerpoint/2010/main" val="244565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With 10+ years project management and development experience at Lockheed Martin and NASA, I</a:t>
            </a:r>
            <a:r>
              <a:rPr lang="en-US" sz="1200" b="0" i="0" kern="1200" baseline="0" dirty="0" smtClean="0">
                <a:solidFill>
                  <a:schemeClr val="tx1"/>
                </a:solidFill>
                <a:effectLst/>
                <a:latin typeface="+mn-lt"/>
                <a:ea typeface="+mn-ea"/>
                <a:cs typeface="+mn-cs"/>
              </a:rPr>
              <a:t> have </a:t>
            </a:r>
            <a:r>
              <a:rPr lang="en-US" sz="1200" b="0" i="0" kern="1200" dirty="0" smtClean="0">
                <a:solidFill>
                  <a:schemeClr val="tx1"/>
                </a:solidFill>
                <a:effectLst/>
                <a:latin typeface="+mn-lt"/>
                <a:ea typeface="+mn-ea"/>
                <a:cs typeface="+mn-cs"/>
              </a:rPr>
              <a:t>shaped many of the Federal Government's largest data processing and remote sensing solutions</a:t>
            </a:r>
            <a:r>
              <a:rPr lang="en-US" sz="1200" b="0" i="0" kern="1200" baseline="0" dirty="0" smtClean="0">
                <a:solidFill>
                  <a:schemeClr val="tx1"/>
                </a:solidFill>
                <a:effectLst/>
                <a:latin typeface="+mn-lt"/>
                <a:ea typeface="+mn-ea"/>
                <a:cs typeface="+mn-cs"/>
              </a:rPr>
              <a:t> for things like satellite downlinks and monitoring all .</a:t>
            </a:r>
            <a:r>
              <a:rPr lang="en-US" sz="1200" b="0" i="0" kern="1200" baseline="0" dirty="0" err="1" smtClean="0">
                <a:solidFill>
                  <a:schemeClr val="tx1"/>
                </a:solidFill>
                <a:effectLst/>
                <a:latin typeface="+mn-lt"/>
                <a:ea typeface="+mn-ea"/>
                <a:cs typeface="+mn-cs"/>
              </a:rPr>
              <a:t>gov</a:t>
            </a:r>
            <a:r>
              <a:rPr lang="en-US" sz="1200" b="0" i="0" kern="1200" baseline="0" dirty="0" smtClean="0">
                <a:solidFill>
                  <a:schemeClr val="tx1"/>
                </a:solidFill>
                <a:effectLst/>
                <a:latin typeface="+mn-lt"/>
                <a:ea typeface="+mn-ea"/>
                <a:cs typeface="+mn-cs"/>
              </a:rPr>
              <a:t> internet traffic. I joined with Tim </a:t>
            </a:r>
            <a:r>
              <a:rPr lang="en-US" sz="1200" b="0" i="0" kern="1200" baseline="0" dirty="0" err="1" smtClean="0">
                <a:solidFill>
                  <a:schemeClr val="tx1"/>
                </a:solidFill>
                <a:effectLst/>
                <a:latin typeface="+mn-lt"/>
                <a:ea typeface="+mn-ea"/>
                <a:cs typeface="+mn-cs"/>
              </a:rPr>
              <a:t>Gruhl</a:t>
            </a:r>
            <a:r>
              <a:rPr lang="en-US" sz="1200" b="0" i="0" kern="1200" baseline="0" dirty="0" smtClean="0">
                <a:solidFill>
                  <a:schemeClr val="tx1"/>
                </a:solidFill>
                <a:effectLst/>
                <a:latin typeface="+mn-lt"/>
                <a:ea typeface="+mn-ea"/>
                <a:cs typeface="+mn-cs"/>
              </a:rPr>
              <a:t>, my skunk works cofounder, to develop a key missing component in the big data ecosystem that we wish we had when architecting these huge systems.</a:t>
            </a:r>
          </a:p>
          <a:p>
            <a:endParaRPr lang="en-US" sz="1200" b="0" i="0"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Kersplody enables organizations to easily publish and share compile-once algorithms across multiple technologies, including Storm, Spark, and </a:t>
            </a:r>
            <a:r>
              <a:rPr lang="en-US" sz="1200" b="0" i="0" u="none" strike="noStrike" kern="1200" baseline="0" dirty="0" err="1" smtClean="0">
                <a:solidFill>
                  <a:schemeClr val="tx1"/>
                </a:solidFill>
                <a:latin typeface="+mn-lt"/>
                <a:ea typeface="+mn-ea"/>
                <a:cs typeface="+mn-cs"/>
              </a:rPr>
              <a:t>MapReduce</a:t>
            </a:r>
            <a:r>
              <a:rPr lang="en-US" sz="1200" b="0" i="0" u="none" strike="noStrike" kern="1200" baseline="0" dirty="0" smtClean="0">
                <a:solidFill>
                  <a:schemeClr val="tx1"/>
                </a:solidFill>
                <a:latin typeface="+mn-lt"/>
                <a:ea typeface="+mn-ea"/>
                <a:cs typeface="+mn-cs"/>
              </a:rPr>
              <a:t>, while reducing the impacts of infrastructure upgrades.</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DB94A7-5279-46BA-89FB-D13FBA0F50C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now, over 99.5% of all data generated is not being leveraged.  For example, your car, if it was manufactured in the last five years, likely generates around 25 Gigabytes of data per hour across 200+ sensors, but doesn't do much more with this data than keep the engine running and throw a few bits per second at the dash. However, this data is potentially useful for a number of hard problems, such as air quality monitoring, predicting localized weather, surveying the road condition, or even measuring cosmic ray activity.</a:t>
            </a:r>
          </a:p>
          <a:p>
            <a:endParaRPr lang="en-US" dirty="0"/>
          </a:p>
          <a:p>
            <a:pPr defTabSz="942289">
              <a:defRPr/>
            </a:pPr>
            <a:r>
              <a:rPr lang="en-US" dirty="0"/>
              <a:t>Working with this kind of data is challenging: Requiring expert staff and constant infrastructure refreshes to keep everything running. Organizations need to be able to focus development efforts on the algorithms instead of the infrastructure while making it easy for everyone to discover, try, assemble, and deploy capabilities.</a:t>
            </a:r>
          </a:p>
          <a:p>
            <a:endParaRPr lang="en-US" dirty="0"/>
          </a:p>
          <a:p>
            <a:pPr defTabSz="942289">
              <a:defRPr/>
            </a:pPr>
            <a:r>
              <a:rPr lang="en-US" dirty="0"/>
              <a:t>Not just cars stuffed with sensors -- from toasters to cell phones to shoes are getting IP addresses and pushing data to the internet.</a:t>
            </a:r>
          </a:p>
          <a:p>
            <a:pPr defTabSz="942289">
              <a:defRPr/>
            </a:pPr>
            <a:endParaRPr lang="en-US" dirty="0"/>
          </a:p>
          <a:p>
            <a:pPr defTabSz="942289">
              <a:defRPr/>
            </a:pPr>
            <a:r>
              <a:rPr lang="en-US" dirty="0"/>
              <a:t>Military terabit video sensors and terabit RF devices flying around. Data had to be significantly reduced before it reached the hard drive, getting data to the ground terminal – and sensor data collection rates are growing significantly faster than available bandwidth.</a:t>
            </a:r>
          </a:p>
          <a:p>
            <a:pPr defTabSz="942289">
              <a:defRPr/>
            </a:pPr>
            <a:endParaRPr lang="en-US" dirty="0"/>
          </a:p>
          <a:p>
            <a:pPr defTabSz="942289">
              <a:defRPr/>
            </a:pPr>
            <a:r>
              <a:rPr lang="en-US" dirty="0"/>
              <a:t>Losing a lot of data before you could even do your batch and real time processing – and that’s before you even consider the complete lack of algorithm and workflow portability across devices</a:t>
            </a:r>
          </a:p>
          <a:p>
            <a:endParaRPr lang="en-US" dirty="0"/>
          </a:p>
          <a:p>
            <a:r>
              <a:rPr lang="en-US" dirty="0"/>
              <a:t>Data OMNISCIENCE is all about how to build the software and tools needed to address this problem.</a:t>
            </a:r>
          </a:p>
        </p:txBody>
      </p:sp>
      <p:sp>
        <p:nvSpPr>
          <p:cNvPr id="4" name="Slide Number Placeholder 3"/>
          <p:cNvSpPr>
            <a:spLocks noGrp="1"/>
          </p:cNvSpPr>
          <p:nvPr>
            <p:ph type="sldNum" sz="quarter" idx="10"/>
          </p:nvPr>
        </p:nvSpPr>
        <p:spPr/>
        <p:txBody>
          <a:bodyPr/>
          <a:lstStyle/>
          <a:p>
            <a:fld id="{42787D11-1687-40CC-A815-A2DB456E7116}" type="slidenum">
              <a:rPr lang="en-US" smtClean="0"/>
              <a:t>2</a:t>
            </a:fld>
            <a:endParaRPr lang="en-US"/>
          </a:p>
        </p:txBody>
      </p:sp>
    </p:spTree>
    <p:extLst>
      <p:ext uri="{BB962C8B-B14F-4D97-AF65-F5344CB8AC3E}">
        <p14:creationId xmlns:p14="http://schemas.microsoft.com/office/powerpoint/2010/main" val="198281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glue</a:t>
            </a:r>
            <a:r>
              <a:rPr lang="en-US" baseline="0" dirty="0" smtClean="0"/>
              <a:t> the algorithms to the sensors to the networks without creating unneeded stovepipes for each application</a:t>
            </a:r>
            <a:endParaRPr lang="en-US" dirty="0"/>
          </a:p>
        </p:txBody>
      </p:sp>
      <p:sp>
        <p:nvSpPr>
          <p:cNvPr id="4" name="Slide Number Placeholder 3"/>
          <p:cNvSpPr>
            <a:spLocks noGrp="1"/>
          </p:cNvSpPr>
          <p:nvPr>
            <p:ph type="sldNum" sz="quarter" idx="10"/>
          </p:nvPr>
        </p:nvSpPr>
        <p:spPr/>
        <p:txBody>
          <a:bodyPr/>
          <a:lstStyle/>
          <a:p>
            <a:fld id="{42787D11-1687-40CC-A815-A2DB456E7116}" type="slidenum">
              <a:rPr lang="en-US" smtClean="0"/>
              <a:t>3</a:t>
            </a:fld>
            <a:endParaRPr lang="en-US"/>
          </a:p>
        </p:txBody>
      </p:sp>
    </p:spTree>
    <p:extLst>
      <p:ext uri="{BB962C8B-B14F-4D97-AF65-F5344CB8AC3E}">
        <p14:creationId xmlns:p14="http://schemas.microsoft.com/office/powerpoint/2010/main" val="185064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Needs to be substantially open source and not vendor locked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Need to do </a:t>
            </a:r>
            <a:r>
              <a:rPr lang="en-US" baseline="0" dirty="0" err="1" smtClean="0"/>
              <a:t>dev</a:t>
            </a:r>
            <a:r>
              <a:rPr lang="en-US" baseline="0" dirty="0" smtClean="0"/>
              <a:t>/integration/ops on unified hardware</a:t>
            </a:r>
            <a:endParaRPr lang="en-US" dirty="0" smtClean="0"/>
          </a:p>
          <a:p>
            <a:r>
              <a:rPr lang="en-US" dirty="0" smtClean="0"/>
              <a:t>Need</a:t>
            </a:r>
            <a:r>
              <a:rPr lang="en-US" baseline="0" dirty="0" smtClean="0"/>
              <a:t> to be able to separate DEV from OPS</a:t>
            </a:r>
          </a:p>
          <a:p>
            <a:r>
              <a:rPr lang="en-US" baseline="0" dirty="0" smtClean="0"/>
              <a:t>Need to be able to separate Workflows from Algorithms</a:t>
            </a:r>
          </a:p>
          <a:p>
            <a:r>
              <a:rPr lang="en-US" baseline="0" dirty="0" smtClean="0"/>
              <a:t>Need to be able to flexibly move workflows and </a:t>
            </a:r>
            <a:r>
              <a:rPr lang="en-US" baseline="0" dirty="0" err="1" smtClean="0"/>
              <a:t>algos</a:t>
            </a:r>
            <a:r>
              <a:rPr lang="en-US" baseline="0" dirty="0" smtClean="0"/>
              <a:t> around -&gt; between local, remote, batch, streaming, hybrid local remote streaming processing etc.</a:t>
            </a:r>
          </a:p>
          <a:p>
            <a:r>
              <a:rPr lang="en-US" baseline="0" dirty="0" smtClean="0"/>
              <a:t>Need to be able to securely run these components – need to be able to trust that workflows and </a:t>
            </a:r>
            <a:r>
              <a:rPr lang="en-US" baseline="0" dirty="0" err="1" smtClean="0"/>
              <a:t>algos</a:t>
            </a:r>
            <a:r>
              <a:rPr lang="en-US" baseline="0" dirty="0" smtClean="0"/>
              <a:t> wont do anything purposely or accidentally malicious</a:t>
            </a:r>
          </a:p>
          <a:p>
            <a:r>
              <a:rPr lang="en-US" baseline="0" dirty="0" smtClean="0"/>
              <a:t>Need to be able to put capabilities on the shelf and have some reasonable guarantee that they are usable in the future</a:t>
            </a:r>
          </a:p>
          <a:p>
            <a:r>
              <a:rPr lang="en-US" baseline="0" dirty="0" smtClean="0"/>
              <a:t>Need to make it easy for end users to discover and assemble </a:t>
            </a:r>
            <a:r>
              <a:rPr lang="en-US" baseline="0" dirty="0" err="1" smtClean="0"/>
              <a:t>algos</a:t>
            </a:r>
            <a:r>
              <a:rPr lang="en-US" baseline="0" dirty="0" smtClean="0"/>
              <a:t>/analytics with minimal developer involvement</a:t>
            </a:r>
          </a:p>
          <a:p>
            <a:r>
              <a:rPr lang="en-US" baseline="0" dirty="0" smtClean="0"/>
              <a:t>Need to be able to have chargeback for these components</a:t>
            </a:r>
          </a:p>
          <a:p>
            <a:r>
              <a:rPr lang="en-US" baseline="0" dirty="0" smtClean="0"/>
              <a:t>Need to be able to map the appropriate components to the right resources (GPUs/DSPs/Networking)</a:t>
            </a:r>
          </a:p>
          <a:p>
            <a:r>
              <a:rPr lang="en-US" baseline="0" dirty="0" smtClean="0"/>
              <a:t>Need to be able to manage and model CPU/Network/Memory requirements</a:t>
            </a:r>
            <a:endParaRPr lang="en-US" dirty="0"/>
          </a:p>
        </p:txBody>
      </p:sp>
      <p:sp>
        <p:nvSpPr>
          <p:cNvPr id="4" name="Slide Number Placeholder 3"/>
          <p:cNvSpPr>
            <a:spLocks noGrp="1"/>
          </p:cNvSpPr>
          <p:nvPr>
            <p:ph type="sldNum" sz="quarter" idx="10"/>
          </p:nvPr>
        </p:nvSpPr>
        <p:spPr/>
        <p:txBody>
          <a:bodyPr/>
          <a:lstStyle/>
          <a:p>
            <a:fld id="{42787D11-1687-40CC-A815-A2DB456E7116}" type="slidenum">
              <a:rPr lang="en-US" smtClean="0"/>
              <a:t>4</a:t>
            </a:fld>
            <a:endParaRPr lang="en-US"/>
          </a:p>
        </p:txBody>
      </p:sp>
    </p:spTree>
    <p:extLst>
      <p:ext uri="{BB962C8B-B14F-4D97-AF65-F5344CB8AC3E}">
        <p14:creationId xmlns:p14="http://schemas.microsoft.com/office/powerpoint/2010/main" val="302312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Standardized processing environment</a:t>
            </a:r>
          </a:p>
          <a:p>
            <a:pPr>
              <a:buNone/>
            </a:pPr>
            <a:r>
              <a:rPr lang="en-US" dirty="0" smtClean="0"/>
              <a:t>	Quickly &amp; cheaply integrate algorithms &amp; sensors onto platforms</a:t>
            </a:r>
          </a:p>
          <a:p>
            <a:pPr>
              <a:buNone/>
            </a:pPr>
            <a:r>
              <a:rPr lang="en-US" dirty="0" smtClean="0"/>
              <a:t>Efficiently ties together sensors to users</a:t>
            </a:r>
          </a:p>
          <a:p>
            <a:pPr>
              <a:buNone/>
            </a:pPr>
            <a:r>
              <a:rPr lang="en-US" dirty="0" smtClean="0"/>
              <a:t>	Correct interfaces in the correct location</a:t>
            </a:r>
          </a:p>
          <a:p>
            <a:pPr>
              <a:buNone/>
            </a:pPr>
            <a:r>
              <a:rPr lang="en-US" dirty="0" smtClean="0"/>
              <a:t>Bridges sensor meshes</a:t>
            </a:r>
          </a:p>
          <a:p>
            <a:pPr>
              <a:buNone/>
            </a:pPr>
            <a:r>
              <a:rPr lang="en-US" dirty="0" smtClean="0"/>
              <a:t>	True, timely interaction</a:t>
            </a:r>
          </a:p>
        </p:txBody>
      </p:sp>
      <p:sp>
        <p:nvSpPr>
          <p:cNvPr id="4" name="Slide Number Placeholder 3"/>
          <p:cNvSpPr>
            <a:spLocks noGrp="1"/>
          </p:cNvSpPr>
          <p:nvPr>
            <p:ph type="sldNum" sz="quarter" idx="10"/>
          </p:nvPr>
        </p:nvSpPr>
        <p:spPr/>
        <p:txBody>
          <a:bodyPr/>
          <a:lstStyle/>
          <a:p>
            <a:fld id="{42787D11-1687-40CC-A815-A2DB456E7116}" type="slidenum">
              <a:rPr lang="en-US" smtClean="0"/>
              <a:t>6</a:t>
            </a:fld>
            <a:endParaRPr lang="en-US"/>
          </a:p>
        </p:txBody>
      </p:sp>
    </p:spTree>
    <p:extLst>
      <p:ext uri="{BB962C8B-B14F-4D97-AF65-F5344CB8AC3E}">
        <p14:creationId xmlns:p14="http://schemas.microsoft.com/office/powerpoint/2010/main" val="3023123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baseline="0">
                <a:effectLst>
                  <a:glow rad="139700">
                    <a:schemeClr val="bg1">
                      <a:alpha val="40000"/>
                    </a:schemeClr>
                  </a:glow>
                </a:effectLst>
                <a:latin typeface="Gill Sans"/>
              </a:defRPr>
            </a:lvl1pPr>
          </a:lstStyle>
          <a:p>
            <a:fld id="{5FE565A6-2B3C-4615-A693-DDDCF7985BF0}"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3000" baseline="0">
                <a:solidFill>
                  <a:schemeClr val="tx2"/>
                </a:solidFill>
                <a:effectLst>
                  <a:glow rad="279400">
                    <a:schemeClr val="bg1">
                      <a:alpha val="40000"/>
                    </a:schemeClr>
                  </a:glow>
                </a:effectLst>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8" name="Footer Placeholder 7"/>
          <p:cNvSpPr>
            <a:spLocks noGrp="1"/>
          </p:cNvSpPr>
          <p:nvPr>
            <p:ph type="ftr" sz="quarter" idx="13"/>
          </p:nvPr>
        </p:nvSpPr>
        <p:spPr/>
        <p:txBody>
          <a:bodyPr/>
          <a:lstStyle/>
          <a:p>
            <a:r>
              <a:rPr lang="en-US" dirty="0" smtClean="0"/>
              <a:t>Kersplody Confidential</a:t>
            </a:r>
            <a:endParaRPr lang="en-US" dirty="0"/>
          </a:p>
        </p:txBody>
      </p:sp>
      <p:pic>
        <p:nvPicPr>
          <p:cNvPr id="7" name="Picture 2" descr="C:\Users\cehoward\Google Drive\Kersplody\Logo\Kersplody_V1_FINAL\WEB\PNG_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112700"/>
            <a:ext cx="1841500" cy="454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FE565A6-2B3C-4615-A693-DDDCF7985BF0}" type="slidenum">
              <a:rPr lang="en-US" smtClean="0"/>
              <a:pPr/>
              <a:t>‹#›</a:t>
            </a:fld>
            <a:endParaRPr lang="en-US"/>
          </a:p>
        </p:txBody>
      </p:sp>
      <p:sp>
        <p:nvSpPr>
          <p:cNvPr id="4" name="Footer Placeholder 3"/>
          <p:cNvSpPr>
            <a:spLocks noGrp="1"/>
          </p:cNvSpPr>
          <p:nvPr>
            <p:ph type="ftr" sz="quarter" idx="13"/>
          </p:nvPr>
        </p:nvSpPr>
        <p:spPr/>
        <p:txBody>
          <a:bodyPr/>
          <a:lstStyle/>
          <a:p>
            <a:r>
              <a:rPr lang="en-US" dirty="0" smtClean="0"/>
              <a:t>Kersplody Confidential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FE565A6-2B3C-4615-A693-DDDCF7985BF0}" type="slidenum">
              <a:rPr lang="en-US" smtClean="0"/>
              <a:pPr/>
              <a:t>‹#›</a:t>
            </a:fld>
            <a:endParaRPr lang="en-US"/>
          </a:p>
        </p:txBody>
      </p:sp>
      <p:sp>
        <p:nvSpPr>
          <p:cNvPr id="4" name="Footer Placeholder 3"/>
          <p:cNvSpPr>
            <a:spLocks noGrp="1"/>
          </p:cNvSpPr>
          <p:nvPr>
            <p:ph type="ftr" sz="quarter" idx="13"/>
          </p:nvPr>
        </p:nvSpPr>
        <p:spPr/>
        <p:txBody>
          <a:bodyPr/>
          <a:lstStyle/>
          <a:p>
            <a:r>
              <a:rPr lang="en-US" dirty="0" smtClean="0"/>
              <a:t>Kersplody Confidential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lvl1pPr>
              <a:defRPr sz="3800"/>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5FE565A6-2B3C-4615-A693-DDDCF7985BF0}"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300"/>
              </a:spcBef>
              <a:spcAft>
                <a:spcPts val="300"/>
              </a:spcAft>
              <a:defRPr sz="3000"/>
            </a:lvl1pPr>
            <a:lvl2pPr>
              <a:spcBef>
                <a:spcPts val="300"/>
              </a:spcBef>
              <a:spcAft>
                <a:spcPts val="300"/>
              </a:spcAft>
              <a:defRPr sz="3000"/>
            </a:lvl2pPr>
            <a:lvl3pPr>
              <a:spcBef>
                <a:spcPts val="300"/>
              </a:spcBef>
              <a:spcAft>
                <a:spcPts val="300"/>
              </a:spcAft>
              <a:defRPr sz="3000"/>
            </a:lvl3pPr>
            <a:lvl4pPr>
              <a:spcBef>
                <a:spcPts val="300"/>
              </a:spcBef>
              <a:spcAft>
                <a:spcPts val="300"/>
              </a:spcAft>
              <a:defRPr sz="3000"/>
            </a:lvl4pPr>
            <a:lvl5pPr>
              <a:spcBef>
                <a:spcPts val="300"/>
              </a:spcBef>
              <a:spcAft>
                <a:spcPts val="300"/>
              </a:spcAft>
              <a:defRPr sz="3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4"/>
          </p:nvPr>
        </p:nvSpPr>
        <p:spPr/>
        <p:txBody>
          <a:bodyPr/>
          <a:lstStyle/>
          <a:p>
            <a:r>
              <a:rPr lang="en-US" dirty="0" smtClean="0"/>
              <a:t>Kersplody Confidential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5FE565A6-2B3C-4615-A693-DDDCF7985BF0}" type="slidenum">
              <a:rPr lang="en-US" smtClean="0"/>
              <a:pPr/>
              <a:t>‹#›</a:t>
            </a:fld>
            <a:endParaRPr lang="en-US"/>
          </a:p>
        </p:txBody>
      </p:sp>
      <p:sp>
        <p:nvSpPr>
          <p:cNvPr id="7" name="Footer Placeholder 6"/>
          <p:cNvSpPr>
            <a:spLocks noGrp="1"/>
          </p:cNvSpPr>
          <p:nvPr>
            <p:ph type="ftr" sz="quarter" idx="13"/>
          </p:nvPr>
        </p:nvSpPr>
        <p:spPr/>
        <p:txBody>
          <a:bodyPr/>
          <a:lstStyle/>
          <a:p>
            <a:r>
              <a:rPr lang="en-US" dirty="0" smtClean="0"/>
              <a:t>Kersplody Confidential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5FE565A6-2B3C-4615-A693-DDDCF7985BF0}" type="slidenum">
              <a:rPr lang="en-US" smtClean="0"/>
              <a:pPr/>
              <a:t>‹#›</a:t>
            </a:fld>
            <a:endParaRPr lang="en-US"/>
          </a:p>
        </p:txBody>
      </p:sp>
      <p:sp>
        <p:nvSpPr>
          <p:cNvPr id="3" name="Footer Placeholder 2"/>
          <p:cNvSpPr>
            <a:spLocks noGrp="1"/>
          </p:cNvSpPr>
          <p:nvPr>
            <p:ph type="ftr" sz="quarter" idx="15"/>
          </p:nvPr>
        </p:nvSpPr>
        <p:spPr/>
        <p:txBody>
          <a:bodyPr/>
          <a:lstStyle/>
          <a:p>
            <a:r>
              <a:rPr lang="en-US" dirty="0" smtClean="0"/>
              <a:t>Kersplody Confidential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Slide Number Placeholder 8"/>
          <p:cNvSpPr>
            <a:spLocks noGrp="1"/>
          </p:cNvSpPr>
          <p:nvPr>
            <p:ph type="sldNum" sz="quarter" idx="12"/>
          </p:nvPr>
        </p:nvSpPr>
        <p:spPr/>
        <p:txBody>
          <a:bodyPr/>
          <a:lstStyle/>
          <a:p>
            <a:fld id="{5FE565A6-2B3C-4615-A693-DDDCF7985BF0}" type="slidenum">
              <a:rPr lang="en-US" smtClean="0"/>
              <a:pPr/>
              <a:t>‹#›</a:t>
            </a:fld>
            <a:endParaRPr lang="en-US"/>
          </a:p>
        </p:txBody>
      </p:sp>
      <p:sp>
        <p:nvSpPr>
          <p:cNvPr id="4" name="Footer Placeholder 3"/>
          <p:cNvSpPr>
            <a:spLocks noGrp="1"/>
          </p:cNvSpPr>
          <p:nvPr>
            <p:ph type="ftr" sz="quarter" idx="15"/>
          </p:nvPr>
        </p:nvSpPr>
        <p:spPr/>
        <p:txBody>
          <a:bodyPr/>
          <a:lstStyle/>
          <a:p>
            <a:r>
              <a:rPr lang="en-US" dirty="0" smtClean="0"/>
              <a:t>Kersplody Confidential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5FE565A6-2B3C-4615-A693-DDDCF7985BF0}" type="slidenum">
              <a:rPr lang="en-US" smtClean="0"/>
              <a:pPr/>
              <a:t>‹#›</a:t>
            </a:fld>
            <a:endParaRPr lang="en-US"/>
          </a:p>
        </p:txBody>
      </p:sp>
      <p:sp>
        <p:nvSpPr>
          <p:cNvPr id="3" name="Footer Placeholder 2"/>
          <p:cNvSpPr>
            <a:spLocks noGrp="1"/>
          </p:cNvSpPr>
          <p:nvPr>
            <p:ph type="ftr" sz="quarter" idx="13"/>
          </p:nvPr>
        </p:nvSpPr>
        <p:spPr/>
        <p:txBody>
          <a:bodyPr/>
          <a:lstStyle/>
          <a:p>
            <a:r>
              <a:rPr lang="en-US" dirty="0" smtClean="0"/>
              <a:t>Kersplody Confidential</a:t>
            </a:r>
            <a:endParaRPr lang="en-US" dirty="0"/>
          </a:p>
        </p:txBody>
      </p:sp>
      <p:pic>
        <p:nvPicPr>
          <p:cNvPr id="6" name="Picture 2" descr="C:\Users\cehoward\Google Drive\Kersplody\Logo\Kersplody_V1_FINAL\WEB\PNG_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112700"/>
            <a:ext cx="1841500" cy="454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E565A6-2B3C-4615-A693-DDDCF7985BF0}" type="slidenum">
              <a:rPr lang="en-US" smtClean="0"/>
              <a:pPr/>
              <a:t>‹#›</a:t>
            </a:fld>
            <a:endParaRPr lang="en-US"/>
          </a:p>
        </p:txBody>
      </p:sp>
      <p:sp>
        <p:nvSpPr>
          <p:cNvPr id="2" name="Footer Placeholder 1"/>
          <p:cNvSpPr>
            <a:spLocks noGrp="1"/>
          </p:cNvSpPr>
          <p:nvPr>
            <p:ph type="ftr" sz="quarter" idx="13"/>
          </p:nvPr>
        </p:nvSpPr>
        <p:spPr/>
        <p:txBody>
          <a:bodyPr/>
          <a:lstStyle/>
          <a:p>
            <a:r>
              <a:rPr lang="en-US" dirty="0" smtClean="0"/>
              <a:t>Kersplody Confidential</a:t>
            </a:r>
            <a:endParaRPr lang="en-US" dirty="0"/>
          </a:p>
        </p:txBody>
      </p:sp>
      <p:pic>
        <p:nvPicPr>
          <p:cNvPr id="5" name="Picture 2" descr="C:\Users\cehoward\Google Drive\Kersplody\Logo\Kersplody_V1_FINAL\WEB\PNG_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112700"/>
            <a:ext cx="1841500" cy="454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FE565A6-2B3C-4615-A693-DDDCF7985BF0}" type="slidenum">
              <a:rPr lang="en-US" smtClean="0"/>
              <a:pPr/>
              <a:t>‹#›</a:t>
            </a:fld>
            <a:endParaRPr lang="en-US"/>
          </a:p>
        </p:txBody>
      </p:sp>
      <p:sp>
        <p:nvSpPr>
          <p:cNvPr id="3" name="Footer Placeholder 2"/>
          <p:cNvSpPr>
            <a:spLocks noGrp="1"/>
          </p:cNvSpPr>
          <p:nvPr>
            <p:ph type="ftr" sz="quarter" idx="14"/>
          </p:nvPr>
        </p:nvSpPr>
        <p:spPr/>
        <p:txBody>
          <a:bodyPr/>
          <a:lstStyle/>
          <a:p>
            <a:r>
              <a:rPr lang="en-US" dirty="0" smtClean="0"/>
              <a:t>Kersplody Confidential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FE565A6-2B3C-4615-A693-DDDCF7985BF0}" type="slidenum">
              <a:rPr lang="en-US" smtClean="0"/>
              <a:pPr/>
              <a:t>‹#›</a:t>
            </a:fld>
            <a:endParaRPr lang="en-US"/>
          </a:p>
        </p:txBody>
      </p:sp>
      <p:sp>
        <p:nvSpPr>
          <p:cNvPr id="5" name="Footer Placeholder 4"/>
          <p:cNvSpPr>
            <a:spLocks noGrp="1"/>
          </p:cNvSpPr>
          <p:nvPr>
            <p:ph type="ftr" sz="quarter" idx="13"/>
          </p:nvPr>
        </p:nvSpPr>
        <p:spPr/>
        <p:txBody>
          <a:bodyPr/>
          <a:lstStyle/>
          <a:p>
            <a:r>
              <a:rPr lang="en-US" dirty="0" smtClean="0"/>
              <a:t>Kersplody Confidential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alphaModFix amt="94000"/>
          </a:blip>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76200" y="-152400"/>
            <a:ext cx="9448800" cy="7239000"/>
          </a:xfrm>
          <a:prstGeom prst="rect">
            <a:avLst/>
          </a:prstGeom>
          <a:solidFill>
            <a:schemeClr val="bg1">
              <a:alpha val="3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15240" y="6553200"/>
            <a:ext cx="9144000" cy="365125"/>
          </a:xfrm>
          <a:prstGeom prst="rect">
            <a:avLst/>
          </a:prstGeom>
        </p:spPr>
        <p:txBody>
          <a:bodyPr vert="horz" lIns="91440" tIns="45720" rIns="91440" bIns="45720" rtlCol="0" anchor="ctr"/>
          <a:lstStyle>
            <a:lvl1pPr algn="ctr">
              <a:defRPr lang="en-US" sz="1000" cap="all" spc="60" baseline="0" dirty="0">
                <a:effectLst>
                  <a:glow rad="139700">
                    <a:schemeClr val="bg1">
                      <a:alpha val="40000"/>
                    </a:schemeClr>
                  </a:glow>
                </a:effectLst>
                <a:latin typeface="Gill Sans"/>
              </a:defRPr>
            </a:lvl1pPr>
          </a:lstStyle>
          <a:p>
            <a:r>
              <a:rPr lang="en-US" dirty="0" smtClean="0"/>
              <a:t>Kersplody Confidential</a:t>
            </a:r>
            <a:endParaRPr lang="en-US" dirty="0"/>
          </a:p>
        </p:txBody>
      </p:sp>
      <p:sp>
        <p:nvSpPr>
          <p:cNvPr id="6" name="Slide Number Placeholder 5"/>
          <p:cNvSpPr>
            <a:spLocks noGrp="1"/>
          </p:cNvSpPr>
          <p:nvPr>
            <p:ph type="sldNum" sz="quarter" idx="4"/>
          </p:nvPr>
        </p:nvSpPr>
        <p:spPr>
          <a:xfrm>
            <a:off x="8458200" y="6553200"/>
            <a:ext cx="990600" cy="365125"/>
          </a:xfrm>
          <a:prstGeom prst="rect">
            <a:avLst/>
          </a:prstGeom>
        </p:spPr>
        <p:txBody>
          <a:bodyPr vert="horz" lIns="91440" tIns="45720" rIns="91440" bIns="45720" rtlCol="0" anchor="ctr"/>
          <a:lstStyle>
            <a:lvl1pPr>
              <a:defRPr lang="en-US" sz="1000" cap="all" spc="60" baseline="0" smtClean="0">
                <a:effectLst>
                  <a:glow rad="139700">
                    <a:schemeClr val="bg1">
                      <a:alpha val="40000"/>
                    </a:schemeClr>
                  </a:glow>
                </a:effectLst>
                <a:latin typeface="Gill Sans"/>
              </a:defRPr>
            </a:lvl1pPr>
          </a:lstStyle>
          <a:p>
            <a:fld id="{5FE565A6-2B3C-4615-A693-DDDCF7985BF0}" type="slidenum">
              <a:rPr lang="en-US" smtClean="0"/>
              <a:pPr/>
              <a:t>‹#›</a:t>
            </a:fld>
            <a:endParaRPr lang="en-US"/>
          </a:p>
        </p:txBody>
      </p:sp>
      <p:pic>
        <p:nvPicPr>
          <p:cNvPr id="11" name="Picture 2" descr="C:\Users\cehoward\Google Drive\Kersplody\Logo\Kersplody_V1_FINAL\WEB\PNG_L.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525" y="6501060"/>
            <a:ext cx="1447800" cy="356939"/>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effectLst>
            <a:glow rad="215900">
              <a:schemeClr val="bg1">
                <a:alpha val="40000"/>
              </a:schemeClr>
            </a:glow>
          </a:effectLst>
          <a:latin typeface="Gill Sans MT" panose="020B0502020104020203" pitchFamily="34" charset="0"/>
          <a:ea typeface="+mj-ea"/>
          <a:cs typeface="Gill Sans MT" panose="020B05020201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effectLst>
            <a:glow rad="152400">
              <a:schemeClr val="bg1">
                <a:alpha val="40000"/>
              </a:schemeClr>
            </a:glow>
          </a:effectLst>
          <a:latin typeface="Gill Sans MT" panose="020B0502020104020203" pitchFamily="34" charset="0"/>
          <a:ea typeface="+mn-ea"/>
          <a:cs typeface="Gill Sans MT" panose="020B0502020104020203" pitchFamily="34" charset="0"/>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effectLst>
            <a:glow rad="152400">
              <a:schemeClr val="bg1">
                <a:alpha val="40000"/>
              </a:schemeClr>
            </a:glow>
          </a:effectLst>
          <a:latin typeface="Gill Sans MT" panose="020B0502020104020203" pitchFamily="34" charset="0"/>
          <a:ea typeface="+mn-ea"/>
          <a:cs typeface="Gill Sans MT" panose="020B0502020104020203" pitchFamily="34" charset="0"/>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effectLst>
            <a:glow rad="152400">
              <a:schemeClr val="bg1">
                <a:alpha val="40000"/>
              </a:schemeClr>
            </a:glow>
          </a:effectLst>
          <a:latin typeface="Gill Sans MT" panose="020B0502020104020203" pitchFamily="34" charset="0"/>
          <a:ea typeface="+mn-ea"/>
          <a:cs typeface="Gill Sans MT" panose="020B0502020104020203" pitchFamily="34" charset="0"/>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effectLst>
            <a:glow rad="152400">
              <a:schemeClr val="bg1">
                <a:alpha val="40000"/>
              </a:schemeClr>
            </a:glow>
          </a:effectLst>
          <a:latin typeface="Gill Sans MT" panose="020B0502020104020203" pitchFamily="34" charset="0"/>
          <a:ea typeface="+mn-ea"/>
          <a:cs typeface="Gill Sans MT" panose="020B0502020104020203" pitchFamily="34" charset="0"/>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effectLst>
            <a:glow rad="152400">
              <a:schemeClr val="bg1">
                <a:alpha val="40000"/>
              </a:schemeClr>
            </a:glow>
          </a:effectLst>
          <a:latin typeface="Gill Sans MT" panose="020B0502020104020203" pitchFamily="34" charset="0"/>
          <a:ea typeface="+mn-ea"/>
          <a:cs typeface="Gill Sans MT" panose="020B0502020104020203" pitchFamily="34" charset="0"/>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52400"/>
            <a:ext cx="9296400" cy="7162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2607013"/>
            <a:ext cx="9296400" cy="1254868"/>
          </a:xfrm>
        </p:spPr>
        <p:txBody>
          <a:bodyPr anchor="ctr"/>
          <a:lstStyle/>
          <a:p>
            <a:pPr algn="ctr">
              <a:lnSpc>
                <a:spcPct val="150000"/>
              </a:lnSpc>
            </a:pPr>
            <a:r>
              <a:rPr lang="en-US" sz="2400" cap="none" dirty="0" smtClean="0">
                <a:solidFill>
                  <a:schemeClr val="bg1"/>
                </a:solidFill>
                <a:effectLst/>
              </a:rPr>
              <a:t>Big Sensor Data; Little </a:t>
            </a:r>
            <a:r>
              <a:rPr lang="en-US" sz="2400" cap="none" dirty="0" smtClean="0">
                <a:solidFill>
                  <a:schemeClr val="bg1"/>
                </a:solidFill>
                <a:effectLst/>
              </a:rPr>
              <a:t>Networks:</a:t>
            </a:r>
            <a:br>
              <a:rPr lang="en-US" sz="2400" cap="none" dirty="0" smtClean="0">
                <a:solidFill>
                  <a:schemeClr val="bg1"/>
                </a:solidFill>
                <a:effectLst/>
              </a:rPr>
            </a:br>
            <a:r>
              <a:rPr lang="en-US" sz="2400" cap="none" dirty="0" smtClean="0">
                <a:solidFill>
                  <a:schemeClr val="bg1"/>
                </a:solidFill>
                <a:effectLst/>
              </a:rPr>
              <a:t>How Sensors Will Define Data System Architecture</a:t>
            </a:r>
            <a:endParaRPr lang="en-US" sz="2400" cap="none" dirty="0">
              <a:solidFill>
                <a:schemeClr val="bg1"/>
              </a:solidFill>
              <a:effectLst/>
              <a:latin typeface="Gill Sans MT" panose="020B0502020104020203" pitchFamily="34" charset="0"/>
            </a:endParaRPr>
          </a:p>
        </p:txBody>
      </p:sp>
      <p:pic>
        <p:nvPicPr>
          <p:cNvPr id="1026" name="Picture 2" descr="C:\Users\cehoward\Google Drive\Kersplody\Logo\Kersplody_V1_FINAL\WEB\PNG_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682" y="340197"/>
            <a:ext cx="3432468" cy="84623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76200" y="4909225"/>
            <a:ext cx="9296400" cy="990600"/>
          </a:xfrm>
          <a:prstGeom prst="rect">
            <a:avLst/>
          </a:prstGeom>
        </p:spPr>
        <p:txBody>
          <a:bodyPr vert="horz" lIns="91440" tIns="45720" rIns="91440" bIns="45720" rtlCol="0" anchor="ct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spcBef>
                <a:spcPts val="300"/>
              </a:spcBef>
              <a:spcAft>
                <a:spcPts val="300"/>
              </a:spcAft>
              <a:buClr>
                <a:schemeClr val="tx2"/>
              </a:buClr>
              <a:buNone/>
            </a:pPr>
            <a:r>
              <a:rPr lang="en-US" b="1" spc="30" dirty="0" smtClean="0">
                <a:solidFill>
                  <a:schemeClr val="bg1"/>
                </a:solidFill>
                <a:effectLst/>
                <a:latin typeface="Gill Sans MT" panose="020B0502020104020203" pitchFamily="34" charset="0"/>
              </a:rPr>
              <a:t>CHRIS HOWARD</a:t>
            </a:r>
          </a:p>
          <a:p>
            <a:pPr indent="0" algn="ctr">
              <a:spcBef>
                <a:spcPts val="300"/>
              </a:spcBef>
              <a:spcAft>
                <a:spcPts val="300"/>
              </a:spcAft>
              <a:buClr>
                <a:schemeClr val="tx2"/>
              </a:buClr>
              <a:buNone/>
            </a:pPr>
            <a:r>
              <a:rPr lang="en-US" b="1" spc="30" dirty="0" smtClean="0">
                <a:solidFill>
                  <a:schemeClr val="bg1"/>
                </a:solidFill>
                <a:effectLst/>
                <a:latin typeface="Gill Sans MT" panose="020B0502020104020203" pitchFamily="34" charset="0"/>
              </a:rPr>
              <a:t>Founder, Kersplody</a:t>
            </a:r>
            <a:endParaRPr lang="en-US" b="1" spc="30" dirty="0" smtClean="0">
              <a:solidFill>
                <a:schemeClr val="bg1"/>
              </a:solidFill>
              <a:effectLst/>
              <a:latin typeface="Gill Sans MT" panose="020B0502020104020203" pitchFamily="34" charset="0"/>
            </a:endParaRPr>
          </a:p>
          <a:p>
            <a:pPr indent="0" algn="ctr">
              <a:spcBef>
                <a:spcPts val="300"/>
              </a:spcBef>
              <a:spcAft>
                <a:spcPts val="300"/>
              </a:spcAft>
              <a:buClr>
                <a:schemeClr val="tx2"/>
              </a:buClr>
              <a:buNone/>
            </a:pPr>
            <a:r>
              <a:rPr lang="en-US" b="1" spc="30" dirty="0" smtClean="0">
                <a:solidFill>
                  <a:schemeClr val="bg1"/>
                </a:solidFill>
                <a:effectLst/>
                <a:latin typeface="Gill Sans MT" panose="020B0502020104020203" pitchFamily="34" charset="0"/>
              </a:rPr>
              <a:t>cehoward@kersplody.com</a:t>
            </a:r>
            <a:endParaRPr lang="en-US" b="1" spc="30" dirty="0">
              <a:solidFill>
                <a:schemeClr val="bg1"/>
              </a:solidFill>
              <a:effectLst/>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99.5% of all data is not being leveraged</a:t>
            </a:r>
            <a:endParaRPr lang="en-US" dirty="0"/>
          </a:p>
        </p:txBody>
      </p:sp>
      <p:sp>
        <p:nvSpPr>
          <p:cNvPr id="3" name="Footer Placeholder 2"/>
          <p:cNvSpPr>
            <a:spLocks noGrp="1"/>
          </p:cNvSpPr>
          <p:nvPr>
            <p:ph type="ftr" sz="quarter" idx="14"/>
          </p:nvPr>
        </p:nvSpPr>
        <p:spPr>
          <a:xfrm>
            <a:off x="-15240" y="6553200"/>
            <a:ext cx="9144000" cy="365125"/>
          </a:xfrm>
        </p:spPr>
        <p:txBody>
          <a:bodyPr/>
          <a:lstStyle/>
          <a:p>
            <a:endParaRPr lang="en-US" dirty="0" smtClean="0"/>
          </a:p>
        </p:txBody>
      </p:sp>
      <p:pic>
        <p:nvPicPr>
          <p:cNvPr id="1030" name="Picture 6" descr="picture of smog over a city depicting asthma trigger - outdoor air pol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2691786"/>
            <a:ext cx="1597026" cy="9678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roductivityinc.com/files/4413/7469/6408/tesla-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925" y="3886200"/>
            <a:ext cx="2766218" cy="8535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media.caranddriver.com/images/12q4/493008/2013-tesla-model-s-instrument-cluster-photo-493127-s-1280x7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0475" y="4953000"/>
            <a:ext cx="1636712" cy="99992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bonairbuzz.com/wp-content/uploads/2010/12/potholes-2-300x21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0125" y="1872631"/>
            <a:ext cx="1520825" cy="11102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newscientist.com/blog/technology/uploaded_images/cosmic_rays-71560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1443" y="1986089"/>
            <a:ext cx="1520825" cy="98093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6" descr="data:image/jpeg;base64,/9j/4AAQSkZJRgABAQAAAQABAAD/2wCEAAkGBxQTEhQUExQVFBUXFxUUFBUVFxQUFxQXFRQXFhQYFBUYHCggGBolHBQUITEhJSkrLi4uFx8zODMsNygtLiwBCgoKDg0OGhAQGywkHyQsLCwsLCwsLCwsLCwsLC4sLCwsLCwsLCwsLCwsLCwsLCwsLCwsLCwsLCwsLCwsLCwsLP/AABEIALEBHAMBIgACEQEDEQH/xAAbAAABBQEBAAAAAAAAAAAAAAADAQIEBQYAB//EAEEQAAEDAgMFBAgDBgUFAQAAAAEAAhEDIQQxQQUSUWGRE3GBoQYUIjJSsdHwQsHhFTNicrLxB3OCktI0Q0Szwhb/xAAaAQADAQEBAQAAAAAAAAAAAAABAgMABAUG/8QAKREAAgIBAwQCAAcBAAAAAAAAAAECEQMEEjETIUFRFGEFFSIyQnGBwf/aAAwDAQACEQMRAD8Aq6j3STfPin0MaRqeqa/ECTPNAAbovrdx8rtstDjSRmgVHu0LvNMwzWzBVnhWAGyNiuNECjWdrMIwxbshPmrt1IRdvRQq9RsgNaE0X4Jum+Co7Qh0meqn4WnI3nE8gF2OwoLZyITtlUhqUL8DPiw9EuyDuqsaOFkZmVJo4NhTqmDIMsnuUZZU+y7E+5V4vCk8lnsSwtOvfdbWthnbvtZqg2kQLQnhPcho9mU7cS4alTsJjzNyVFdTkSolWpCzkW2Jo0FXaQjVVeJxp0JVd61xQqmIHFDqxQVpw79ouGp6p9LazouT1VNiMQEAVFzS1VM6Y6VNF3X2meJ6qurbSJ1PVBqNnVM7BTnqJvgpHBBciiu7n5o7KjuJTWtTnVAlTa5YWvSHOedSUGpWjVDq1uCiveo5MvotjxexalY8Sor6p4lOddMCgXo5gPE9U4ujUpN5McUyYKOLzxKbvniU2UhKzZqHF54lIHHiVwCeAtYTmzzRmtPHzS02I7GIWACZ4lEotMa5p8ItKmVrMaGpTDiY45IHYOF0Onj4OXFWeHryvVjNS7nnSg49h+DpyAdVdYNoi4VZScJVjSxAVdyOeUWTXtsonq5F0U15Fk01/so7hNtBKuCluaqjQLT9FZ06xNpCHVozkJKPcydC4TEOGZVozaPGyqWsI97ojMaChKKfKFasnu2nOsqk2k/eMp+IpwTGSh1YAsb6oKKXA0Y0yvq1IVdiqklTcUEE4VJO2qOmCSdlRWJCZ2isq+FUb1aFxSxys64zVENNc6FNFIaoT6QUnFlFJEdtUoprFJkotaoZSOW1DqO5kh1ZAqVUwExZCc4iVPe2OsaQ81U19RMD5Ty1Yw0OTHFPSFEwxI5PhNKxhhSBqIAnNasA5jEVtJIAiNKYAoEIiGuL0pgxICLQq28VBNRPoVTHiikA5uLg9VMpY86dFA7K5RRhuCEMkkVlBM0GE2mBnbzVjTxgdk7osoxpGiK1dcM7OeWBGwpYkcR1CK6q3JZKk9WWFrAW+f5LojkshLCX2Hq7pzUyljGk8FTUySNPBMNaLfNVUrIyxGi7dgukGIpjVZ5mJ3rLqgt7KNi9Eua1dpUEtEqvp1Ha2RnuK1o3TaC1KAOqa6mEIO5hJUegxtrGVQFCrU0YPA1SFw4oMZJldVQHOUnEMUR4nuXFk7M6YIY5wUaqeKdVHBNFMrjk7OqKBFKEXs01wUxwPZ8EocuL0NzpTKQrQQwmFNlKBKexaEXQn7iIKa1goGymUTcTwYTH1EQCwmuchuehlyxgpqobqqGVwGqNmoXeRaJt4pglFotEa5pu4C1ABJluuhRmUW6SEoaZKI0FJGJcT1ZNOHIUljH8BCl02DgnSMVJplPZKum4QHQozNnDgqRdCuNlRRrkalWNOuHC4lSf2Z/CjUtmKnUE6RE7IEQIHzQRgXTMlX1DZ3JTWbOnRDrDLDZlvVDqZT2siwb1WrbsfknfsTkh1hvjN+DGVGu4KNWa4LZYjYyhVdipuqxXpqMfUlMvN1qKmx5NoQKuxQBK3UYnRKHNBrUTwV0dnXzEKZQ2E97SWtJi5MZBLJ3yFY2ZPsIzXNhW2LwJaY1UN2HPBRa9Br2QqjuSBUU92EK5mAvHFTcJPwNaRUvATOzV1UwrdBbRM9WHBL0ZG6iKnsUVlMjVTjSCYWBHY0DeiGQU0gqWUxxQpo1pkUgpDSKldic3eyOeZ7hmVxe0X948HCB5G6FmojNw06jxMeF9U00EWrWJuT+QHcBkk0uOfDwTJgaB7oTXJ5SAfZTCg0ahl4oRai0BbxToDNo/ZTgSmjAOGi0ep70QAFdbgGM7M4zDkaKTSozotAzCtKOzAhRboulZSUsIplLCq1Zgwjswqm2OkV1PDo7cOpooQlIS0EjsoKQwQmkoL6yZRbGTSLClVAVjh6wKzYrFT9j1T2jfu2vkjLA6bOnFniuxd4oM1AmLzGeqqcUymZhQ8RiZJug+sJ46ZryaWohVDxs9rjAB8M1BxOyrkEEd6sqGLgiDdStoU3PG+0bwIBJFxMCRbmm20+5JqMl2MlXwAB49fmuw2MfRPs5ZEEyCDYg8lNr0nXLgWgZkg+Q1KqsViwPdgDmASeZJ+Q/VUUE+xyydB2YajVc2X9kJAcHnesTm18ATyMd/Ckx9IMc5pzaSCDmIMQdJTq+Odq4nk72h0MhO2tV3z2hbLagaQ9jRaoWjtGEcQ7esbxByNyoUyMpKSKqpUTqjtzOd4iI+GRF+cTbmiValNlg+pvfihjRuzmGw+ztJvF1FBpvMAOaTk4v3hOm8N0WOrtM4SSfoShAQRJJAmON+Q1/txQarSLiHDKRfOwsbjxCZjHgbrRctb7RBBElxdAIsYkCeIKjNrke6SNDBIkcLKEpBpB61N7RvFrgJAkgi5kgX7ioxqIuGG/vMkDJ0mwbu/EdBDiO/dT6WBlwG+0yJG6HuED3nE7sQIMiZ5EwDOmEiEolapu+yLEe8cjPDkBl3qZuRPZteQJG+KRJMD2bu9x2sNFrZ5qLUpuGTKbRwc+nPOd52fSOSDQSLBz8zafqm+IJ8v1Ra2HcDdhBzNjfnJzHcmspT3JNrDuSGBzufhb5JPNHFKU7sxx8rdc/JHY0DemRtxMLVKdA59YTHO5D75ogA7kRxz7uCdRy8U1xRKIt4pkA9WLRJkRfTLoiMomeI1i9hcq1dsWrc7p6INbZtRkGCNQY4L1d+N8NC9Ga7tFYahCUYk8UfEYa28BEm4+E28r2UbsITbIy7km5RdEili3DVSaeOKrYRGWU5YYvwMs0l5J1TEnigGseKC56a5pKMcK9AeZh3V4b338IQTXT3Ycn2s5z79fqlGFKrCMVyBykxKLzI71b4ZnZN3zdxncHAZb/05jkm7JwImXe6257h9geKbtHF7ziT/bgAOCjklvltXHk7Ma2Q3S5IVRCd4ptbERqFHNYHSOJLrdMz4FOyfURIbVIvflGuikHG7jDvZkiGmZgTJtlp06VlfFusASG6QSATqc73lQ61QnM/2SNJ8m67XBJxOOmJBMZHe07ohVleDcEeJjyM+RK6rWCiVXyhZJ5G+QVfc4uPcAJ7iTI748E7AY57N9rA1gILoEkP3ASW1JPtNLC8Rxg2zQaiTCRvXMEtc1pMwC9pZ7UXiHHyRatdyfUp9hprUDY0SObKrgQeRe11u8E80jqdIiW1BSFt6nUDnkQPwvY0h4793PlKj1acEjgSD4IZYoteg9QN+xjM9pSLJjtO1YAO8EhwtpEpK+zezO6WsnV1aoGd27Tpv3o53B0hC7SOEag3B+73zRa7G1xLRuVWUwN0CW1W0mNbIMyHhjZIgzuk2UZxoaM7Ir8O90NaaRE5MqUxJ0JE7zjwz5ZqPVxpALKZ9iwdbdLyIku1zFhpAtMoD2KUK4fao3eyh4s+wA9omzxA1vzzBi7KWiJVJdBJLoykyRyumhhKsHUqTby4yAW2HsyNSD7UGRpPLJP32us0RYneB3cgbRfhlN57kVD2K5+hdlggQ4Nc0SQHgndLhBLYIg9RrnBRar2zO6Cf4rjwFvOVGpOIGabUqq1xUSP6pMfUcC0nIgiwEAg68JB6zyQGUy7hrmYyEnySh8cPr9wmmqbZcMgM87DvUZOy0UDhIQBz+X6p++dLd1vPNK0KRQFJ8OGnREo4ckWuJ+5TnNRsOyRlqiCz1Y+kLgfeM3i6dT9KKgOcjgQCD3rLVKhkrmVV7XRxvlHN8vIvJsW7da43pU75wCJGuRRaOGpViAxxaTk1wm/8w+ix7axVjgscWRByQlp0leN0wrV2/wBatFpVwJGiH6oVZYT0icffh4/iAPmrChtKm43ptHVQllzQ5idMceHJxIz7cIUWnh1pMVhmuG80CIuOCh08MkWq3Kynw6dEBlCE7seAv81d0MFKkYrD9mPZseIzHcoS1PelydC06XJQ4mo2m005lzrPI/DGQ8Dms9it4G4IOXQwe9W+Mpyb6m+kqtxIhzjxJPW4Pmu7Aq/04NRK2Vz6J19nvz8AhObAi+c30gHLr8lJqcgolQpmcrmkCJQK7j4J7w7geiEQl22L1QG5KSpQRt2EGtUC21IV5GwBoyhupgaolR6h1XHvQlKjLuTtoUzu0nOAJc0uLrSSXuA3iMzDRnfNVdSryCHiKriSVEfVK5JZqLxx2Fq1DwKmYXDupOFV96e7fdIJPaUzFOJEEtJOlgSDkVUPqFC7Vc7ynQsZdVKFIgVTUIY4gboAfVD4aXhzfZEXcd7KwtcBCxdGmKYcx53g7ddTcLjO4cLEWGg94Kuw7nHeABIIM5xIaXNvlMjzKR9f2Y1tveAgfr3peoNsJDawyNx5ieHjomkxlB5qJ2iXtUN7ZtiRKDl0qN2i7tE3cFIk7yYXIJqLt9agB95caiDITmkI7QWEDlKw77eKh9oAj0K1vFHaCzXuzPeUoYntHzT5heyjy7fgYGFSaDUEVEWnVR3jRXssqEKwoVOCqaLlZYcoS7o6McqZqNkVbQcjb78YU+nh7wAqLZ9QrQ4MkkXPVeLqE4ttH0ODJeO/ROo0g0KDtF+ak1sWALKj2hjhln81zYMcpSti3tTnMqsY66qa1QZHQWIzz8xcn81MxFZpm+733HDQcYVRXeB7Uh2kCcyDnIFrfenvYo0u54Woy2+wypVHAHhJd5wfkmsqDgB1/MlRt9PbGpVaOFyZINUaiVCrUhHs28ZRnAfZKjYjExoEKFsBUGmai4ii7u706pjDy8FGq4wlLKvI6sEaJ1TXCM/JEGIBzRmiicwPNTaT4H3NclU9rSgvot0nqFeOosJ9mAOC55LRbd+vkovDfJRZ64KB+AfEhju9Qa1BzTcELSPxJOZ8FHrVJUMmGHhl8eeflGdPC8Zxz+wmlXj6g1Hko1XGj7C5njS8nVHK34KuV28j1sVP9gEC5yBSpjHby7eThh3cD0KYafEgJ7BQu+k3023EIjKoGiNgoZ2qUPUtmLA/skFUH3WnwgfkimCgAcpNCqY8UnZHgPEqVhcKIvGabcKa01rnvKb2qgOq3PeVzKi9LccCiTwUdirm1UZtdGxqLfDFXGFCzmHxCvtnPmEyfYpBdzWbJwe8JVvvtpiJEm3IKJSIp0J1P5LN4vHmTf8Avp9V5fTlnk/R7EsscMaJ+O2jNgVUYvF2Bnl0/SFCxGMlQKuIJsvQhijBI8zNqJT5C1sXdQfWb8RqEjgTomGgfhKruRxMZvpDU5p3qzvhK71V3MLbibQ3f5oVZs5nyT3MflKQ0XLWIQ6mHHFQ6tHmrPsCVw2cSpzSY8ZNFK4EZXSAn4D0Kvf2bu3BHik9XeTmFHp/ZTq/RR7ztA5CqVHzke6CtM3DuHBO7J/Fo8EHivyFZkvBlDWchuqu4rXswBf+LyCFV2ITm4pJYX7HjqY+jHVHcXEoDmN4+a2TvR1ut+9d+w6Y0aovTyZZauC4MhTDeE9ykhhMbtOOcgfmtMNkM4BGZgGN0aitO/IJapeEZyjst7vfLY5vJ+SezYbZ9qCODR8uK0BpjQtCY58fib0/VVWCCIvUzZRVNm0myQ024tJHyVfVpsmwLu4EfJaovGrp6/VRq7mxZ0dw/NSyYfRXHqH5M12DtGkeH5pOyOpVzVaD+Ke8KM9g4qHB1J2QDTI1KkYdxjM5plQJ1BtvFUihWT3VLnvKVryqyHSbojd7iis4zwFkHlFa4qsa5yOyo5WjqBXgLfDPutTsUzCw9HEkaHr+i13oniRUqNbBHOQfyVlnVWNjwNySN5tuvuUWM1jePisFjsdc3XoW39jOqgFr4O6BB5DisVjvQnEXIc0qWl1GOMOe5fU6fJklaXYoH47mubihxHVA2psmrQu8tA5wPmVR1NsMbm9ngQfkrS1MPZwvTT9Gobih8Q6hGbif4h1Cxn/6SnkPaPIfVSBtJz7CkG83wI8JUnqYPgX4s/JrfXCNQPEIL9oj429QsviMeGC9JzyPxMAEzqLn5Kpf6Qz7rHxzI8cmpZaqMTLRykbsY4fEzqEvrAP4m9QvPv23UOTXRyDvohn0ieLfnxvwSfNj6G/L5ez0b1to1b1Ca/aPAt6j6rzp3pDU1EXznTuj80w7eqcu9K9YvRl+Hv2ehOxv8TeoTTjubeoXn/7aqfw/fcmnbbhMwc8vI3Fwl+Z9D/l/2egjGcx1SDFjVzR4hedO2u8/CmO2o/g1Fa2vAr/Dvs9NG1WN/wC4z/c36pp2w05Pae5wXmZ2i8ZhpmMiUn7Sd8PzTrXfQr/DPs9Gq7Sn8Q6/qgHGz+MdQvPvX3fCOqU4p2reHnkh8ywr8Oo9A9a5+aE6sTr5rCesngPNN9cHDoUr1Q60FG4Ljx8wmucNXeYWH9cbz6fqk9bb9j9Uj1H2OtGbU1x8Q6j6oZrN4jqFjvWhH6H6rhjBw8co80jyp+SsdPRrnVm8R1CG+oOI6rM08QJExEwZJsOMxknOrAag6SJiYtmPuCgskRujIvXVBxHUIlFwjMZ8lQlpDQ7fpgEbwG8Z1tEZyCESi8AfvKZ/3/8ABMs0RfjyNIaV/FNfWpt96owd7m/VZZ9FxN2VX3vMi85AkHqlp0HjKm0RczMHhMZa66rn3nRtXs0n7UoDOpP8rXH5BNftylo15tMkBgIymXHiCPBUdGm8AbwBGoLXGRPFsHxCPTxT2HtRNO5/DlvSCJOYgkXcSea2+XgKUfJPqekAGVMD+ZxB/DwbH4jr+E8pn7G9I8Y184ahJvuxRq1ZP4ZggAHy5rNYTeJ36RIg+0WndOesm4urrDeklSkQWValNzd3eaQK7XXu47/ufyiZixbKDnL2PCrNjUxvpHX9wOpjk3CUrRn7ZLs+aHV9DNu1v3mKcJzDsXVAzH4abYFpyTtk/wCJOLc/cDKFc7ocGMZVa8gNufZcYjMiD4KfT/xcqMLW1sHAInfLqlIRYTDqZ1MZnvStF04vyymr/wCE2JLZqOoF+rzXrvnj7PYj5qrq+gtTDuJc6g/OGuFR7RebAx3L1rD7eqYmgyrSp4dzXAOkYlzg212u3KJhwkSNFhfSHFYgmCMMxgzINZ+6B3taD5JoxTJ5aXBkjQqsPsvotERDKIAsInPNNL6nx9KdIceLTxPlwELWpuMzWZGeQA8SZ4+aDiSQINRpm4O7bxj5KnBzcihzs+0d4Cm3+lg5oXYt3t4l28PxTBzJzAHE9UVhuGucN52VnNBmIAB70Wvhy2Ji9hf8pW22K5JeSPTwzASQXSZklzjMxOvIdEI4KlYwfAu/I2zUmq0N9l1iIsek9yZULmwHboJHE37rcfmm2r0LufsjnZtL4fN31TDs6kNI/wBTuF9VJIOcC5AEGZJsAEJzjw8293Fal6BufsAdn0vhPV31TTgKXw+Z+qK8kZgj5dUI1gt+kNv2J6nS+Eea71an8LUhqppqLdjdx4oM+BvRJ2DPgb0CZ2ib2iKoV2E7Fnwt6BMNFnwhNNRIai1oKTF7FnwDol7Jvwt6IXaLu1W3INMJ2bfhHRcabfhHRD7VL2q1o1MU02/COiQU2/CEx9VD7Va0buH3G/CF0DgOPTL5lR+0Sb6G5Bpkj2eA6KRRiMhmq/fR6DreKO5G2s22zP8AyP8ALqfmq7Ge4370XLlD+TKfxQPC59VqPRrN3d+YXLl1Y+DkylTgf/K7qnyem+jeVXvH9BXLlOP7l/Q7/Y/7/wClW3/qP9v/AKyp3pB7v+kf1LlyhI7Y/tM073/A/NW+2vcpfzU/6GLly0OGCfgh4/3T3u/+FWUvf6/0lKuTPkmuDXn3mdw/qaibU/eUu5/9dNcuXQuGcz5X+kXav75v+Sfm5G2j/wBv/V/SuXLPyBfxA4n93V/1Jo/dP/zf+C5cs+QrgLgdVVY/PxXLkk+ENj5ZGCaVy5KUZzFxXLljCNzTXLlyARAkCVcsY7Vc5cuWCNqZIa5csY4pFy5BhOCLQySrlkZn/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jpeg;base64,/9j/4AAQSkZJRgABAQAAAQABAAD/2wCEAAkGBxQTEhQUExQVFBUXFxUUFBUVFxQUFxQXFRQXFhQYFBUYHCggGBolHBQUITEhJSkrLi4uFx8zODMsNygtLiwBCgoKDg0OGhAQGywkHyQsLCwsLCwsLCwsLCwsLC4sLCwsLCwsLCwsLCwsLCwsLCwsLCwsLCwsLCwsLCwsLCwsLP/AABEIALEBHAMBIgACEQEDEQH/xAAbAAABBQEBAAAAAAAAAAAAAAADAQIEBQYAB//EAEEQAAEDAgMFBAgDBgUFAQAAAAEAAhEDIQQxQQUSUWGRE3GBoQYUIjJSsdHwQsHhFTNicrLxB3OCktI0Q0Szwhb/xAAaAQADAQEBAQAAAAAAAAAAAAABAgMABAUG/8QAKREAAgIBAwQCAAcBAAAAAAAAAAECEQMEEjETIUFRFGEFFSIyQnGBwf/aAAwDAQACEQMRAD8Aq6j3STfPin0MaRqeqa/ECTPNAAbovrdx8rtstDjSRmgVHu0LvNMwzWzBVnhWAGyNiuNECjWdrMIwxbshPmrt1IRdvRQq9RsgNaE0X4Jum+Co7Qh0meqn4WnI3nE8gF2OwoLZyITtlUhqUL8DPiw9EuyDuqsaOFkZmVJo4NhTqmDIMsnuUZZU+y7E+5V4vCk8lnsSwtOvfdbWthnbvtZqg2kQLQnhPcho9mU7cS4alTsJjzNyVFdTkSolWpCzkW2Jo0FXaQjVVeJxp0JVd61xQqmIHFDqxQVpw79ouGp6p9LazouT1VNiMQEAVFzS1VM6Y6VNF3X2meJ6qurbSJ1PVBqNnVM7BTnqJvgpHBBciiu7n5o7KjuJTWtTnVAlTa5YWvSHOedSUGpWjVDq1uCiveo5MvotjxexalY8Sor6p4lOddMCgXo5gPE9U4ujUpN5McUyYKOLzxKbvniU2UhKzZqHF54lIHHiVwCeAtYTmzzRmtPHzS02I7GIWACZ4lEotMa5p8ItKmVrMaGpTDiY45IHYOF0Onj4OXFWeHryvVjNS7nnSg49h+DpyAdVdYNoi4VZScJVjSxAVdyOeUWTXtsonq5F0U15Fk01/so7hNtBKuCluaqjQLT9FZ06xNpCHVozkJKPcydC4TEOGZVozaPGyqWsI97ojMaChKKfKFasnu2nOsqk2k/eMp+IpwTGSh1YAsb6oKKXA0Y0yvq1IVdiqklTcUEE4VJO2qOmCSdlRWJCZ2isq+FUb1aFxSxys64zVENNc6FNFIaoT6QUnFlFJEdtUoprFJkotaoZSOW1DqO5kh1ZAqVUwExZCc4iVPe2OsaQ81U19RMD5Ty1Yw0OTHFPSFEwxI5PhNKxhhSBqIAnNasA5jEVtJIAiNKYAoEIiGuL0pgxICLQq28VBNRPoVTHiikA5uLg9VMpY86dFA7K5RRhuCEMkkVlBM0GE2mBnbzVjTxgdk7osoxpGiK1dcM7OeWBGwpYkcR1CK6q3JZKk9WWFrAW+f5LojkshLCX2Hq7pzUyljGk8FTUySNPBMNaLfNVUrIyxGi7dgukGIpjVZ5mJ3rLqgt7KNi9Eua1dpUEtEqvp1Ha2RnuK1o3TaC1KAOqa6mEIO5hJUegxtrGVQFCrU0YPA1SFw4oMZJldVQHOUnEMUR4nuXFk7M6YIY5wUaqeKdVHBNFMrjk7OqKBFKEXs01wUxwPZ8EocuL0NzpTKQrQQwmFNlKBKexaEXQn7iIKa1goGymUTcTwYTH1EQCwmuchuehlyxgpqobqqGVwGqNmoXeRaJt4pglFotEa5pu4C1ABJluuhRmUW6SEoaZKI0FJGJcT1ZNOHIUljH8BCl02DgnSMVJplPZKum4QHQozNnDgqRdCuNlRRrkalWNOuHC4lSf2Z/CjUtmKnUE6RE7IEQIHzQRgXTMlX1DZ3JTWbOnRDrDLDZlvVDqZT2siwb1WrbsfknfsTkh1hvjN+DGVGu4KNWa4LZYjYyhVdipuqxXpqMfUlMvN1qKmx5NoQKuxQBK3UYnRKHNBrUTwV0dnXzEKZQ2E97SWtJi5MZBLJ3yFY2ZPsIzXNhW2LwJaY1UN2HPBRa9Br2QqjuSBUU92EK5mAvHFTcJPwNaRUvATOzV1UwrdBbRM9WHBL0ZG6iKnsUVlMjVTjSCYWBHY0DeiGQU0gqWUxxQpo1pkUgpDSKldic3eyOeZ7hmVxe0X948HCB5G6FmojNw06jxMeF9U00EWrWJuT+QHcBkk0uOfDwTJgaB7oTXJ5SAfZTCg0ahl4oRai0BbxToDNo/ZTgSmjAOGi0ep70QAFdbgGM7M4zDkaKTSozotAzCtKOzAhRboulZSUsIplLCq1Zgwjswqm2OkV1PDo7cOpooQlIS0EjsoKQwQmkoL6yZRbGTSLClVAVjh6wKzYrFT9j1T2jfu2vkjLA6bOnFniuxd4oM1AmLzGeqqcUymZhQ8RiZJug+sJ46ZryaWohVDxs9rjAB8M1BxOyrkEEd6sqGLgiDdStoU3PG+0bwIBJFxMCRbmm20+5JqMl2MlXwAB49fmuw2MfRPs5ZEEyCDYg8lNr0nXLgWgZkg+Q1KqsViwPdgDmASeZJ+Q/VUUE+xyydB2YajVc2X9kJAcHnesTm18ATyMd/Ckx9IMc5pzaSCDmIMQdJTq+Odq4nk72h0MhO2tV3z2hbLagaQ9jRaoWjtGEcQ7esbxByNyoUyMpKSKqpUTqjtzOd4iI+GRF+cTbmiValNlg+pvfihjRuzmGw+ztJvF1FBpvMAOaTk4v3hOm8N0WOrtM4SSfoShAQRJJAmON+Q1/txQarSLiHDKRfOwsbjxCZjHgbrRctb7RBBElxdAIsYkCeIKjNrke6SNDBIkcLKEpBpB61N7RvFrgJAkgi5kgX7ioxqIuGG/vMkDJ0mwbu/EdBDiO/dT6WBlwG+0yJG6HuED3nE7sQIMiZ5EwDOmEiEolapu+yLEe8cjPDkBl3qZuRPZteQJG+KRJMD2bu9x2sNFrZ5qLUpuGTKbRwc+nPOd52fSOSDQSLBz8zafqm+IJ8v1Ra2HcDdhBzNjfnJzHcmspT3JNrDuSGBzufhb5JPNHFKU7sxx8rdc/JHY0DemRtxMLVKdA59YTHO5D75ogA7kRxz7uCdRy8U1xRKIt4pkA9WLRJkRfTLoiMomeI1i9hcq1dsWrc7p6INbZtRkGCNQY4L1d+N8NC9Ga7tFYahCUYk8UfEYa28BEm4+E28r2UbsITbIy7km5RdEili3DVSaeOKrYRGWU5YYvwMs0l5J1TEnigGseKC56a5pKMcK9AeZh3V4b338IQTXT3Ycn2s5z79fqlGFKrCMVyBykxKLzI71b4ZnZN3zdxncHAZb/05jkm7JwImXe6257h9geKbtHF7ziT/bgAOCjklvltXHk7Ma2Q3S5IVRCd4ptbERqFHNYHSOJLrdMz4FOyfURIbVIvflGuikHG7jDvZkiGmZgTJtlp06VlfFusASG6QSATqc73lQ61QnM/2SNJ8m67XBJxOOmJBMZHe07ohVleDcEeJjyM+RK6rWCiVXyhZJ5G+QVfc4uPcAJ7iTI748E7AY57N9rA1gILoEkP3ASW1JPtNLC8Rxg2zQaiTCRvXMEtc1pMwC9pZ7UXiHHyRatdyfUp9hprUDY0SObKrgQeRe11u8E80jqdIiW1BSFt6nUDnkQPwvY0h4793PlKj1acEjgSD4IZYoteg9QN+xjM9pSLJjtO1YAO8EhwtpEpK+zezO6WsnV1aoGd27Tpv3o53B0hC7SOEag3B+73zRa7G1xLRuVWUwN0CW1W0mNbIMyHhjZIgzuk2UZxoaM7Ir8O90NaaRE5MqUxJ0JE7zjwz5ZqPVxpALKZ9iwdbdLyIku1zFhpAtMoD2KUK4fao3eyh4s+wA9omzxA1vzzBi7KWiJVJdBJLoykyRyumhhKsHUqTby4yAW2HsyNSD7UGRpPLJP32us0RYneB3cgbRfhlN57kVD2K5+hdlggQ4Nc0SQHgndLhBLYIg9RrnBRar2zO6Cf4rjwFvOVGpOIGabUqq1xUSP6pMfUcC0nIgiwEAg68JB6zyQGUy7hrmYyEnySh8cPr9wmmqbZcMgM87DvUZOy0UDhIQBz+X6p++dLd1vPNK0KRQFJ8OGnREo4ckWuJ+5TnNRsOyRlqiCz1Y+kLgfeM3i6dT9KKgOcjgQCD3rLVKhkrmVV7XRxvlHN8vIvJsW7da43pU75wCJGuRRaOGpViAxxaTk1wm/8w+ix7axVjgscWRByQlp0leN0wrV2/wBatFpVwJGiH6oVZYT0icffh4/iAPmrChtKm43ptHVQllzQ5idMceHJxIz7cIUWnh1pMVhmuG80CIuOCh08MkWq3Kynw6dEBlCE7seAv81d0MFKkYrD9mPZseIzHcoS1PelydC06XJQ4mo2m005lzrPI/DGQ8Dms9it4G4IOXQwe9W+Mpyb6m+kqtxIhzjxJPW4Pmu7Aq/04NRK2Vz6J19nvz8AhObAi+c30gHLr8lJqcgolQpmcrmkCJQK7j4J7w7geiEQl22L1QG5KSpQRt2EGtUC21IV5GwBoyhupgaolR6h1XHvQlKjLuTtoUzu0nOAJc0uLrSSXuA3iMzDRnfNVdSryCHiKriSVEfVK5JZqLxx2Fq1DwKmYXDupOFV96e7fdIJPaUzFOJEEtJOlgSDkVUPqFC7Vc7ynQsZdVKFIgVTUIY4gboAfVD4aXhzfZEXcd7KwtcBCxdGmKYcx53g7ddTcLjO4cLEWGg94Kuw7nHeABIIM5xIaXNvlMjzKR9f2Y1tveAgfr3peoNsJDawyNx5ieHjomkxlB5qJ2iXtUN7ZtiRKDl0qN2i7tE3cFIk7yYXIJqLt9agB95caiDITmkI7QWEDlKw77eKh9oAj0K1vFHaCzXuzPeUoYntHzT5heyjy7fgYGFSaDUEVEWnVR3jRXssqEKwoVOCqaLlZYcoS7o6McqZqNkVbQcjb78YU+nh7wAqLZ9QrQ4MkkXPVeLqE4ttH0ODJeO/ROo0g0KDtF+ak1sWALKj2hjhln81zYMcpSti3tTnMqsY66qa1QZHQWIzz8xcn81MxFZpm+733HDQcYVRXeB7Uh2kCcyDnIFrfenvYo0u54Woy2+wypVHAHhJd5wfkmsqDgB1/MlRt9PbGpVaOFyZINUaiVCrUhHs28ZRnAfZKjYjExoEKFsBUGmai4ii7u706pjDy8FGq4wlLKvI6sEaJ1TXCM/JEGIBzRmiicwPNTaT4H3NclU9rSgvot0nqFeOosJ9mAOC55LRbd+vkovDfJRZ64KB+AfEhju9Qa1BzTcELSPxJOZ8FHrVJUMmGHhl8eeflGdPC8Zxz+wmlXj6g1Hko1XGj7C5njS8nVHK34KuV28j1sVP9gEC5yBSpjHby7eThh3cD0KYafEgJ7BQu+k3023EIjKoGiNgoZ2qUPUtmLA/skFUH3WnwgfkimCgAcpNCqY8UnZHgPEqVhcKIvGabcKa01rnvKb2qgOq3PeVzKi9LccCiTwUdirm1UZtdGxqLfDFXGFCzmHxCvtnPmEyfYpBdzWbJwe8JVvvtpiJEm3IKJSIp0J1P5LN4vHmTf8Avp9V5fTlnk/R7EsscMaJ+O2jNgVUYvF2Bnl0/SFCxGMlQKuIJsvQhijBI8zNqJT5C1sXdQfWb8RqEjgTomGgfhKruRxMZvpDU5p3qzvhK71V3MLbibQ3f5oVZs5nyT3MflKQ0XLWIQ6mHHFQ6tHmrPsCVw2cSpzSY8ZNFK4EZXSAn4D0Kvf2bu3BHik9XeTmFHp/ZTq/RR7ztA5CqVHzke6CtM3DuHBO7J/Fo8EHivyFZkvBlDWchuqu4rXswBf+LyCFV2ITm4pJYX7HjqY+jHVHcXEoDmN4+a2TvR1ut+9d+w6Y0aovTyZZauC4MhTDeE9ykhhMbtOOcgfmtMNkM4BGZgGN0aitO/IJapeEZyjst7vfLY5vJ+SezYbZ9qCODR8uK0BpjQtCY58fib0/VVWCCIvUzZRVNm0myQ024tJHyVfVpsmwLu4EfJaovGrp6/VRq7mxZ0dw/NSyYfRXHqH5M12DtGkeH5pOyOpVzVaD+Ke8KM9g4qHB1J2QDTI1KkYdxjM5plQJ1BtvFUihWT3VLnvKVryqyHSbojd7iis4zwFkHlFa4qsa5yOyo5WjqBXgLfDPutTsUzCw9HEkaHr+i13oniRUqNbBHOQfyVlnVWNjwNySN5tuvuUWM1jePisFjsdc3XoW39jOqgFr4O6BB5DisVjvQnEXIc0qWl1GOMOe5fU6fJklaXYoH47mubihxHVA2psmrQu8tA5wPmVR1NsMbm9ngQfkrS1MPZwvTT9Gobih8Q6hGbif4h1Cxn/6SnkPaPIfVSBtJz7CkG83wI8JUnqYPgX4s/JrfXCNQPEIL9oj429QsviMeGC9JzyPxMAEzqLn5Kpf6Qz7rHxzI8cmpZaqMTLRykbsY4fEzqEvrAP4m9QvPv23UOTXRyDvohn0ieLfnxvwSfNj6G/L5ez0b1to1b1Ca/aPAt6j6rzp3pDU1EXznTuj80w7eqcu9K9YvRl+Hv2ehOxv8TeoTTjubeoXn/7aqfw/fcmnbbhMwc8vI3Fwl+Z9D/l/2egjGcx1SDFjVzR4hedO2u8/CmO2o/g1Fa2vAr/Dvs9NG1WN/wC4z/c36pp2w05Pae5wXmZ2i8ZhpmMiUn7Sd8PzTrXfQr/DPs9Gq7Sn8Q6/qgHGz+MdQvPvX3fCOqU4p2reHnkh8ywr8Oo9A9a5+aE6sTr5rCesngPNN9cHDoUr1Q60FG4Ljx8wmucNXeYWH9cbz6fqk9bb9j9Uj1H2OtGbU1x8Q6j6oZrN4jqFjvWhH6H6rhjBw8co80jyp+SsdPRrnVm8R1CG+oOI6rM08QJExEwZJsOMxknOrAag6SJiYtmPuCgskRujIvXVBxHUIlFwjMZ8lQlpDQ7fpgEbwG8Z1tEZyCESi8AfvKZ/3/8ABMs0RfjyNIaV/FNfWpt96owd7m/VZZ9FxN2VX3vMi85AkHqlp0HjKm0RczMHhMZa66rn3nRtXs0n7UoDOpP8rXH5BNftylo15tMkBgIymXHiCPBUdGm8AbwBGoLXGRPFsHxCPTxT2HtRNO5/DlvSCJOYgkXcSea2+XgKUfJPqekAGVMD+ZxB/DwbH4jr+E8pn7G9I8Y184ahJvuxRq1ZP4ZggAHy5rNYTeJ36RIg+0WndOesm4urrDeklSkQWValNzd3eaQK7XXu47/ufyiZixbKDnL2PCrNjUxvpHX9wOpjk3CUrRn7ZLs+aHV9DNu1v3mKcJzDsXVAzH4abYFpyTtk/wCJOLc/cDKFc7ocGMZVa8gNufZcYjMiD4KfT/xcqMLW1sHAInfLqlIRYTDqZ1MZnvStF04vyymr/wCE2JLZqOoF+rzXrvnj7PYj5qrq+gtTDuJc6g/OGuFR7RebAx3L1rD7eqYmgyrSp4dzXAOkYlzg212u3KJhwkSNFhfSHFYgmCMMxgzINZ+6B3taD5JoxTJ5aXBkjQqsPsvotERDKIAsInPNNL6nx9KdIceLTxPlwELWpuMzWZGeQA8SZ4+aDiSQINRpm4O7bxj5KnBzcihzs+0d4Cm3+lg5oXYt3t4l28PxTBzJzAHE9UVhuGucN52VnNBmIAB70Wvhy2Ji9hf8pW22K5JeSPTwzASQXSZklzjMxOvIdEI4KlYwfAu/I2zUmq0N9l1iIsek9yZULmwHboJHE37rcfmm2r0LufsjnZtL4fN31TDs6kNI/wBTuF9VJIOcC5AEGZJsAEJzjw8293Fal6BufsAdn0vhPV31TTgKXw+Z+qK8kZgj5dUI1gt+kNv2J6nS+Eea71an8LUhqppqLdjdx4oM+BvRJ2DPgb0CZ2ib2iKoV2E7Fnwt6BMNFnwhNNRIai1oKTF7FnwDol7Jvwt6IXaLu1W3INMJ2bfhHRcabfhHRD7VL2q1o1MU02/COiQU2/CEx9VD7Va0buH3G/CF0DgOPTL5lR+0Sb6G5Bpkj2eA6KRRiMhmq/fR6DreKO5G2s22zP8AyP8ALqfmq7Ge4370XLlD+TKfxQPC59VqPRrN3d+YXLl1Y+DkylTgf/K7qnyem+jeVXvH9BXLlOP7l/Q7/Y/7/wClW3/qP9v/AKyp3pB7v+kf1LlyhI7Y/tM073/A/NW+2vcpfzU/6GLly0OGCfgh4/3T3u/+FWUvf6/0lKuTPkmuDXn3mdw/qaibU/eUu5/9dNcuXQuGcz5X+kXav75v+Sfm5G2j/wBv/V/SuXLPyBfxA4n93V/1Jo/dP/zf+C5cs+QrgLgdVVY/PxXLkk+ENj5ZGCaVy5KUZzFxXLljCNzTXLlyARAkCVcsY7Vc5cuWCNqZIa5csY4pFy5BhOCLQySrlkZn/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data:image/jpeg;base64,/9j/4AAQSkZJRgABAQAAAQABAAD/2wCEAAkGBxQTEhQUExQVFBUXFxUUFBUVFxQUFxQXFRQXFhQYFBUYHCggGBolHBQUITEhJSkrLi4uFx8zODMsNygtLiwBCgoKDg0OGhAQGywkHyQsLCwsLCwsLCwsLCwsLC4sLCwsLCwsLCwsLCwsLCwsLCwsLCwsLCwsLCwsLCwsLCwsLP/AABEIALEBHAMBIgACEQEDEQH/xAAbAAABBQEBAAAAAAAAAAAAAAADAQIEBQYAB//EAEEQAAEDAgMFBAgDBgUFAQAAAAEAAhEDIQQxQQUSUWGRE3GBoQYUIjJSsdHwQsHhFTNicrLxB3OCktI0Q0Szwhb/xAAaAQADAQEBAQAAAAAAAAAAAAABAgMABAUG/8QAKREAAgIBAwQCAAcBAAAAAAAAAAECEQMEEjETIUFRFGEFFSIyQnGBwf/aAAwDAQACEQMRAD8Aq6j3STfPin0MaRqeqa/ECTPNAAbovrdx8rtstDjSRmgVHu0LvNMwzWzBVnhWAGyNiuNECjWdrMIwxbshPmrt1IRdvRQq9RsgNaE0X4Jum+Co7Qh0meqn4WnI3nE8gF2OwoLZyITtlUhqUL8DPiw9EuyDuqsaOFkZmVJo4NhTqmDIMsnuUZZU+y7E+5V4vCk8lnsSwtOvfdbWthnbvtZqg2kQLQnhPcho9mU7cS4alTsJjzNyVFdTkSolWpCzkW2Jo0FXaQjVVeJxp0JVd61xQqmIHFDqxQVpw79ouGp6p9LazouT1VNiMQEAVFzS1VM6Y6VNF3X2meJ6qurbSJ1PVBqNnVM7BTnqJvgpHBBciiu7n5o7KjuJTWtTnVAlTa5YWvSHOedSUGpWjVDq1uCiveo5MvotjxexalY8Sor6p4lOddMCgXo5gPE9U4ujUpN5McUyYKOLzxKbvniU2UhKzZqHF54lIHHiVwCeAtYTmzzRmtPHzS02I7GIWACZ4lEotMa5p8ItKmVrMaGpTDiY45IHYOF0Onj4OXFWeHryvVjNS7nnSg49h+DpyAdVdYNoi4VZScJVjSxAVdyOeUWTXtsonq5F0U15Fk01/so7hNtBKuCluaqjQLT9FZ06xNpCHVozkJKPcydC4TEOGZVozaPGyqWsI97ojMaChKKfKFasnu2nOsqk2k/eMp+IpwTGSh1YAsb6oKKXA0Y0yvq1IVdiqklTcUEE4VJO2qOmCSdlRWJCZ2isq+FUb1aFxSxys64zVENNc6FNFIaoT6QUnFlFJEdtUoprFJkotaoZSOW1DqO5kh1ZAqVUwExZCc4iVPe2OsaQ81U19RMD5Ty1Yw0OTHFPSFEwxI5PhNKxhhSBqIAnNasA5jEVtJIAiNKYAoEIiGuL0pgxICLQq28VBNRPoVTHiikA5uLg9VMpY86dFA7K5RRhuCEMkkVlBM0GE2mBnbzVjTxgdk7osoxpGiK1dcM7OeWBGwpYkcR1CK6q3JZKk9WWFrAW+f5LojkshLCX2Hq7pzUyljGk8FTUySNPBMNaLfNVUrIyxGi7dgukGIpjVZ5mJ3rLqgt7KNi9Eua1dpUEtEqvp1Ha2RnuK1o3TaC1KAOqa6mEIO5hJUegxtrGVQFCrU0YPA1SFw4oMZJldVQHOUnEMUR4nuXFk7M6YIY5wUaqeKdVHBNFMrjk7OqKBFKEXs01wUxwPZ8EocuL0NzpTKQrQQwmFNlKBKexaEXQn7iIKa1goGymUTcTwYTH1EQCwmuchuehlyxgpqobqqGVwGqNmoXeRaJt4pglFotEa5pu4C1ABJluuhRmUW6SEoaZKI0FJGJcT1ZNOHIUljH8BCl02DgnSMVJplPZKum4QHQozNnDgqRdCuNlRRrkalWNOuHC4lSf2Z/CjUtmKnUE6RE7IEQIHzQRgXTMlX1DZ3JTWbOnRDrDLDZlvVDqZT2siwb1WrbsfknfsTkh1hvjN+DGVGu4KNWa4LZYjYyhVdipuqxXpqMfUlMvN1qKmx5NoQKuxQBK3UYnRKHNBrUTwV0dnXzEKZQ2E97SWtJi5MZBLJ3yFY2ZPsIzXNhW2LwJaY1UN2HPBRa9Br2QqjuSBUU92EK5mAvHFTcJPwNaRUvATOzV1UwrdBbRM9WHBL0ZG6iKnsUVlMjVTjSCYWBHY0DeiGQU0gqWUxxQpo1pkUgpDSKldic3eyOeZ7hmVxe0X948HCB5G6FmojNw06jxMeF9U00EWrWJuT+QHcBkk0uOfDwTJgaB7oTXJ5SAfZTCg0ahl4oRai0BbxToDNo/ZTgSmjAOGi0ep70QAFdbgGM7M4zDkaKTSozotAzCtKOzAhRboulZSUsIplLCq1Zgwjswqm2OkV1PDo7cOpooQlIS0EjsoKQwQmkoL6yZRbGTSLClVAVjh6wKzYrFT9j1T2jfu2vkjLA6bOnFniuxd4oM1AmLzGeqqcUymZhQ8RiZJug+sJ46ZryaWohVDxs9rjAB8M1BxOyrkEEd6sqGLgiDdStoU3PG+0bwIBJFxMCRbmm20+5JqMl2MlXwAB49fmuw2MfRPs5ZEEyCDYg8lNr0nXLgWgZkg+Q1KqsViwPdgDmASeZJ+Q/VUUE+xyydB2YajVc2X9kJAcHnesTm18ATyMd/Ckx9IMc5pzaSCDmIMQdJTq+Odq4nk72h0MhO2tV3z2hbLagaQ9jRaoWjtGEcQ7esbxByNyoUyMpKSKqpUTqjtzOd4iI+GRF+cTbmiValNlg+pvfihjRuzmGw+ztJvF1FBpvMAOaTk4v3hOm8N0WOrtM4SSfoShAQRJJAmON+Q1/txQarSLiHDKRfOwsbjxCZjHgbrRctb7RBBElxdAIsYkCeIKjNrke6SNDBIkcLKEpBpB61N7RvFrgJAkgi5kgX7ioxqIuGG/vMkDJ0mwbu/EdBDiO/dT6WBlwG+0yJG6HuED3nE7sQIMiZ5EwDOmEiEolapu+yLEe8cjPDkBl3qZuRPZteQJG+KRJMD2bu9x2sNFrZ5qLUpuGTKbRwc+nPOd52fSOSDQSLBz8zafqm+IJ8v1Ra2HcDdhBzNjfnJzHcmspT3JNrDuSGBzufhb5JPNHFKU7sxx8rdc/JHY0DemRtxMLVKdA59YTHO5D75ogA7kRxz7uCdRy8U1xRKIt4pkA9WLRJkRfTLoiMomeI1i9hcq1dsWrc7p6INbZtRkGCNQY4L1d+N8NC9Ga7tFYahCUYk8UfEYa28BEm4+E28r2UbsITbIy7km5RdEili3DVSaeOKrYRGWU5YYvwMs0l5J1TEnigGseKC56a5pKMcK9AeZh3V4b338IQTXT3Ycn2s5z79fqlGFKrCMVyBykxKLzI71b4ZnZN3zdxncHAZb/05jkm7JwImXe6257h9geKbtHF7ziT/bgAOCjklvltXHk7Ma2Q3S5IVRCd4ptbERqFHNYHSOJLrdMz4FOyfURIbVIvflGuikHG7jDvZkiGmZgTJtlp06VlfFusASG6QSATqc73lQ61QnM/2SNJ8m67XBJxOOmJBMZHe07ohVleDcEeJjyM+RK6rWCiVXyhZJ5G+QVfc4uPcAJ7iTI748E7AY57N9rA1gILoEkP3ASW1JPtNLC8Rxg2zQaiTCRvXMEtc1pMwC9pZ7UXiHHyRatdyfUp9hprUDY0SObKrgQeRe11u8E80jqdIiW1BSFt6nUDnkQPwvY0h4793PlKj1acEjgSD4IZYoteg9QN+xjM9pSLJjtO1YAO8EhwtpEpK+zezO6WsnV1aoGd27Tpv3o53B0hC7SOEag3B+73zRa7G1xLRuVWUwN0CW1W0mNbIMyHhjZIgzuk2UZxoaM7Ir8O90NaaRE5MqUxJ0JE7zjwz5ZqPVxpALKZ9iwdbdLyIku1zFhpAtMoD2KUK4fao3eyh4s+wA9omzxA1vzzBi7KWiJVJdBJLoykyRyumhhKsHUqTby4yAW2HsyNSD7UGRpPLJP32us0RYneB3cgbRfhlN57kVD2K5+hdlggQ4Nc0SQHgndLhBLYIg9RrnBRar2zO6Cf4rjwFvOVGpOIGabUqq1xUSP6pMfUcC0nIgiwEAg68JB6zyQGUy7hrmYyEnySh8cPr9wmmqbZcMgM87DvUZOy0UDhIQBz+X6p++dLd1vPNK0KRQFJ8OGnREo4ckWuJ+5TnNRsOyRlqiCz1Y+kLgfeM3i6dT9KKgOcjgQCD3rLVKhkrmVV7XRxvlHN8vIvJsW7da43pU75wCJGuRRaOGpViAxxaTk1wm/8w+ix7axVjgscWRByQlp0leN0wrV2/wBatFpVwJGiH6oVZYT0icffh4/iAPmrChtKm43ptHVQllzQ5idMceHJxIz7cIUWnh1pMVhmuG80CIuOCh08MkWq3Kynw6dEBlCE7seAv81d0MFKkYrD9mPZseIzHcoS1PelydC06XJQ4mo2m005lzrPI/DGQ8Dms9it4G4IOXQwe9W+Mpyb6m+kqtxIhzjxJPW4Pmu7Aq/04NRK2Vz6J19nvz8AhObAi+c30gHLr8lJqcgolQpmcrmkCJQK7j4J7w7geiEQl22L1QG5KSpQRt2EGtUC21IV5GwBoyhupgaolR6h1XHvQlKjLuTtoUzu0nOAJc0uLrSSXuA3iMzDRnfNVdSryCHiKriSVEfVK5JZqLxx2Fq1DwKmYXDupOFV96e7fdIJPaUzFOJEEtJOlgSDkVUPqFC7Vc7ynQsZdVKFIgVTUIY4gboAfVD4aXhzfZEXcd7KwtcBCxdGmKYcx53g7ddTcLjO4cLEWGg94Kuw7nHeABIIM5xIaXNvlMjzKR9f2Y1tveAgfr3peoNsJDawyNx5ieHjomkxlB5qJ2iXtUN7ZtiRKDl0qN2i7tE3cFIk7yYXIJqLt9agB95caiDITmkI7QWEDlKw77eKh9oAj0K1vFHaCzXuzPeUoYntHzT5heyjy7fgYGFSaDUEVEWnVR3jRXssqEKwoVOCqaLlZYcoS7o6McqZqNkVbQcjb78YU+nh7wAqLZ9QrQ4MkkXPVeLqE4ttH0ODJeO/ROo0g0KDtF+ak1sWALKj2hjhln81zYMcpSti3tTnMqsY66qa1QZHQWIzz8xcn81MxFZpm+733HDQcYVRXeB7Uh2kCcyDnIFrfenvYo0u54Woy2+wypVHAHhJd5wfkmsqDgB1/MlRt9PbGpVaOFyZINUaiVCrUhHs28ZRnAfZKjYjExoEKFsBUGmai4ii7u706pjDy8FGq4wlLKvI6sEaJ1TXCM/JEGIBzRmiicwPNTaT4H3NclU9rSgvot0nqFeOosJ9mAOC55LRbd+vkovDfJRZ64KB+AfEhju9Qa1BzTcELSPxJOZ8FHrVJUMmGHhl8eeflGdPC8Zxz+wmlXj6g1Hko1XGj7C5njS8nVHK34KuV28j1sVP9gEC5yBSpjHby7eThh3cD0KYafEgJ7BQu+k3023EIjKoGiNgoZ2qUPUtmLA/skFUH3WnwgfkimCgAcpNCqY8UnZHgPEqVhcKIvGabcKa01rnvKb2qgOq3PeVzKi9LccCiTwUdirm1UZtdGxqLfDFXGFCzmHxCvtnPmEyfYpBdzWbJwe8JVvvtpiJEm3IKJSIp0J1P5LN4vHmTf8Avp9V5fTlnk/R7EsscMaJ+O2jNgVUYvF2Bnl0/SFCxGMlQKuIJsvQhijBI8zNqJT5C1sXdQfWb8RqEjgTomGgfhKruRxMZvpDU5p3qzvhK71V3MLbibQ3f5oVZs5nyT3MflKQ0XLWIQ6mHHFQ6tHmrPsCVw2cSpzSY8ZNFK4EZXSAn4D0Kvf2bu3BHik9XeTmFHp/ZTq/RR7ztA5CqVHzke6CtM3DuHBO7J/Fo8EHivyFZkvBlDWchuqu4rXswBf+LyCFV2ITm4pJYX7HjqY+jHVHcXEoDmN4+a2TvR1ut+9d+w6Y0aovTyZZauC4MhTDeE9ykhhMbtOOcgfmtMNkM4BGZgGN0aitO/IJapeEZyjst7vfLY5vJ+SezYbZ9qCODR8uK0BpjQtCY58fib0/VVWCCIvUzZRVNm0myQ024tJHyVfVpsmwLu4EfJaovGrp6/VRq7mxZ0dw/NSyYfRXHqH5M12DtGkeH5pOyOpVzVaD+Ke8KM9g4qHB1J2QDTI1KkYdxjM5plQJ1BtvFUihWT3VLnvKVryqyHSbojd7iis4zwFkHlFa4qsa5yOyo5WjqBXgLfDPutTsUzCw9HEkaHr+i13oniRUqNbBHOQfyVlnVWNjwNySN5tuvuUWM1jePisFjsdc3XoW39jOqgFr4O6BB5DisVjvQnEXIc0qWl1GOMOe5fU6fJklaXYoH47mubihxHVA2psmrQu8tA5wPmVR1NsMbm9ngQfkrS1MPZwvTT9Gobih8Q6hGbif4h1Cxn/6SnkPaPIfVSBtJz7CkG83wI8JUnqYPgX4s/JrfXCNQPEIL9oj429QsviMeGC9JzyPxMAEzqLn5Kpf6Qz7rHxzI8cmpZaqMTLRykbsY4fEzqEvrAP4m9QvPv23UOTXRyDvohn0ieLfnxvwSfNj6G/L5ez0b1to1b1Ca/aPAt6j6rzp3pDU1EXznTuj80w7eqcu9K9YvRl+Hv2ehOxv8TeoTTjubeoXn/7aqfw/fcmnbbhMwc8vI3Fwl+Z9D/l/2egjGcx1SDFjVzR4hedO2u8/CmO2o/g1Fa2vAr/Dvs9NG1WN/wC4z/c36pp2w05Pae5wXmZ2i8ZhpmMiUn7Sd8PzTrXfQr/DPs9Gq7Sn8Q6/qgHGz+MdQvPvX3fCOqU4p2reHnkh8ywr8Oo9A9a5+aE6sTr5rCesngPNN9cHDoUr1Q60FG4Ljx8wmucNXeYWH9cbz6fqk9bb9j9Uj1H2OtGbU1x8Q6j6oZrN4jqFjvWhH6H6rhjBw8co80jyp+SsdPRrnVm8R1CG+oOI6rM08QJExEwZJsOMxknOrAag6SJiYtmPuCgskRujIvXVBxHUIlFwjMZ8lQlpDQ7fpgEbwG8Z1tEZyCESi8AfvKZ/3/8ABMs0RfjyNIaV/FNfWpt96owd7m/VZZ9FxN2VX3vMi85AkHqlp0HjKm0RczMHhMZa66rn3nRtXs0n7UoDOpP8rXH5BNftylo15tMkBgIymXHiCPBUdGm8AbwBGoLXGRPFsHxCPTxT2HtRNO5/DlvSCJOYgkXcSea2+XgKUfJPqekAGVMD+ZxB/DwbH4jr+E8pn7G9I8Y184ahJvuxRq1ZP4ZggAHy5rNYTeJ36RIg+0WndOesm4urrDeklSkQWValNzd3eaQK7XXu47/ufyiZixbKDnL2PCrNjUxvpHX9wOpjk3CUrRn7ZLs+aHV9DNu1v3mKcJzDsXVAzH4abYFpyTtk/wCJOLc/cDKFc7ocGMZVa8gNufZcYjMiD4KfT/xcqMLW1sHAInfLqlIRYTDqZ1MZnvStF04vyymr/wCE2JLZqOoF+rzXrvnj7PYj5qrq+gtTDuJc6g/OGuFR7RebAx3L1rD7eqYmgyrSp4dzXAOkYlzg212u3KJhwkSNFhfSHFYgmCMMxgzINZ+6B3taD5JoxTJ5aXBkjQqsPsvotERDKIAsInPNNL6nx9KdIceLTxPlwELWpuMzWZGeQA8SZ4+aDiSQINRpm4O7bxj5KnBzcihzs+0d4Cm3+lg5oXYt3t4l28PxTBzJzAHE9UVhuGucN52VnNBmIAB70Wvhy2Ji9hf8pW22K5JeSPTwzASQXSZklzjMxOvIdEI4KlYwfAu/I2zUmq0N9l1iIsek9yZULmwHboJHE37rcfmm2r0LufsjnZtL4fN31TDs6kNI/wBTuF9VJIOcC5AEGZJsAEJzjw8293Fal6BufsAdn0vhPV31TTgKXw+Z+qK8kZgj5dUI1gt+kNv2J6nS+Eea71an8LUhqppqLdjdx4oM+BvRJ2DPgb0CZ2ib2iKoV2E7Fnwt6BMNFnwhNNRIai1oKTF7FnwDol7Jvwt6IXaLu1W3INMJ2bfhHRcabfhHRD7VL2q1o1MU02/COiQU2/CEx9VD7Va0buH3G/CF0DgOPTL5lR+0Sb6G5Bpkj2eA6KRRiMhmq/fR6DreKO5G2s22zP8AyP8ALqfmq7Ge4370XLlD+TKfxQPC59VqPRrN3d+YXLl1Y+DkylTgf/K7qnyem+jeVXvH9BXLlOP7l/Q7/Y/7/wClW3/qP9v/AKyp3pB7v+kf1LlyhI7Y/tM073/A/NW+2vcpfzU/6GLly0OGCfgh4/3T3u/+FWUvf6/0lKuTPkmuDXn3mdw/qaibU/eUu5/9dNcuXQuGcz5X+kXav75v+Sfm5G2j/wBv/V/SuXLPyBfxA4n93V/1Jo/dP/zf+C5cs+QrgLgdVVY/PxXLkk+ENj5ZGCaVy5KUZzFxXLljCNzTXLlyARAkCVcsY7Vc5cuWCNqZIa5csY4pFy5BhOCLQySrlkZn/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http://i.telegraph.co.uk/multimedia/archive/02798/UK-storms_2798737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7525" y="2513708"/>
            <a:ext cx="1803673" cy="112875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clker.com/cliparts/b/j/n/k/i/V/rf-signal-wave-m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5102363">
            <a:off x="3252661" y="3159573"/>
            <a:ext cx="631191" cy="116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840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Rounded Rectangle 298"/>
          <p:cNvSpPr/>
          <p:nvPr/>
        </p:nvSpPr>
        <p:spPr bwMode="auto">
          <a:xfrm>
            <a:off x="257784" y="2101174"/>
            <a:ext cx="2958829" cy="4095345"/>
          </a:xfrm>
          <a:prstGeom prst="roundRect">
            <a:avLst>
              <a:gd name="adj" fmla="val 10000"/>
            </a:avLst>
          </a:prstGeom>
          <a:solidFill>
            <a:schemeClr val="bg1">
              <a:lumMod val="60000"/>
              <a:lumOff val="40000"/>
              <a:alpha val="50000"/>
            </a:schemeClr>
          </a:solidFill>
          <a:ln w="12700" cap="flat" cmpd="sng" algn="ctr">
            <a:solidFill>
              <a:srgbClr val="6699FF"/>
            </a:solidFill>
            <a:prstDash val="solid"/>
            <a:round/>
            <a:headEnd type="none" w="med" len="med"/>
            <a:tailEnd type="none" w="med" len="med"/>
          </a:ln>
          <a:effectLst/>
        </p:spPr>
        <p:txBody>
          <a:bodyPr vert="horz" wrap="square" lIns="0" tIns="0" rIns="0" bIns="0" numCol="1" rtlCol="0"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normalizeH="0" baseline="0" dirty="0" smtClean="0">
                <a:ln w="50800"/>
                <a:solidFill>
                  <a:srgbClr val="FFFFFF"/>
                </a:solidFill>
                <a:latin typeface="Arial" pitchFamily="-112" charset="0"/>
              </a:rPr>
              <a:t>Data Processing</a:t>
            </a:r>
            <a:endParaRPr kumimoji="0" lang="en-US" sz="1400" i="0" u="none" strike="noStrike" normalizeH="0" baseline="0" dirty="0">
              <a:ln w="50800"/>
              <a:solidFill>
                <a:srgbClr val="FFFFFF"/>
              </a:solidFill>
              <a:latin typeface="Arial" pitchFamily="-112" charset="0"/>
            </a:endParaRPr>
          </a:p>
        </p:txBody>
      </p:sp>
      <p:sp>
        <p:nvSpPr>
          <p:cNvPr id="2" name="Title 1"/>
          <p:cNvSpPr>
            <a:spLocks noGrp="1"/>
          </p:cNvSpPr>
          <p:nvPr>
            <p:ph type="title"/>
          </p:nvPr>
        </p:nvSpPr>
        <p:spPr>
          <a:xfrm>
            <a:off x="533400" y="210979"/>
            <a:ext cx="7295089" cy="677108"/>
          </a:xfrm>
        </p:spPr>
        <p:txBody>
          <a:bodyPr>
            <a:spAutoFit/>
          </a:bodyPr>
          <a:lstStyle/>
          <a:p>
            <a:r>
              <a:rPr lang="en-US" dirty="0" smtClean="0"/>
              <a:t>Real Embedded Systems</a:t>
            </a:r>
            <a:endParaRPr lang="en-US" dirty="0"/>
          </a:p>
        </p:txBody>
      </p:sp>
      <p:sp>
        <p:nvSpPr>
          <p:cNvPr id="6" name="Rounded Rectangle 5"/>
          <p:cNvSpPr/>
          <p:nvPr/>
        </p:nvSpPr>
        <p:spPr bwMode="auto">
          <a:xfrm>
            <a:off x="8161515" y="1819080"/>
            <a:ext cx="710119" cy="233465"/>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smtClean="0">
                <a:ln w="11430"/>
                <a:solidFill>
                  <a:srgbClr val="003399"/>
                </a:solidFill>
                <a:effectLst>
                  <a:outerShdw blurRad="25400" algn="tl" rotWithShape="0">
                    <a:srgbClr val="000000">
                      <a:alpha val="43000"/>
                    </a:srgbClr>
                  </a:outerShdw>
                </a:effectLst>
                <a:latin typeface="Arial" pitchFamily="-112" charset="0"/>
              </a:rPr>
              <a:t>Sensor</a:t>
            </a:r>
            <a:endParaRPr kumimoji="0" lang="en-US" sz="1400" i="0" u="none" strike="noStrike" normalizeH="0" dirty="0">
              <a:ln w="11430"/>
              <a:solidFill>
                <a:srgbClr val="003399"/>
              </a:solidFill>
              <a:effectLst>
                <a:outerShdw blurRad="25400" algn="tl" rotWithShape="0">
                  <a:srgbClr val="000000">
                    <a:alpha val="43000"/>
                  </a:srgbClr>
                </a:outerShdw>
              </a:effectLst>
              <a:latin typeface="Arial" pitchFamily="-112" charset="0"/>
            </a:endParaRPr>
          </a:p>
        </p:txBody>
      </p:sp>
      <p:sp>
        <p:nvSpPr>
          <p:cNvPr id="18" name="Rounded Rectangle 17"/>
          <p:cNvSpPr/>
          <p:nvPr/>
        </p:nvSpPr>
        <p:spPr bwMode="auto">
          <a:xfrm>
            <a:off x="6070055" y="1870956"/>
            <a:ext cx="1420238" cy="424774"/>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Sensor Specific Data Formatter</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25" name="Rounded Rectangle 24"/>
          <p:cNvSpPr/>
          <p:nvPr/>
        </p:nvSpPr>
        <p:spPr bwMode="auto">
          <a:xfrm>
            <a:off x="6488345" y="1387816"/>
            <a:ext cx="1011675" cy="411805"/>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Sensor Specific C2</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31" name="Rounded Rectangle 30"/>
          <p:cNvSpPr/>
          <p:nvPr/>
        </p:nvSpPr>
        <p:spPr bwMode="auto">
          <a:xfrm>
            <a:off x="8168001" y="2788599"/>
            <a:ext cx="710119" cy="233465"/>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latinLnBrk="0">
              <a:lnSpc>
                <a:spcPct val="100000"/>
              </a:lnSpc>
              <a:buClrTx/>
              <a:buSzTx/>
              <a:buFontTx/>
              <a:buNone/>
              <a:tabLst/>
            </a:pPr>
            <a:r>
              <a:rPr lang="en-US" sz="1400" dirty="0" smtClean="0">
                <a:ln w="11430"/>
                <a:solidFill>
                  <a:srgbClr val="003399"/>
                </a:solidFill>
                <a:effectLst>
                  <a:outerShdw blurRad="25400" algn="tl" rotWithShape="0">
                    <a:srgbClr val="000000">
                      <a:alpha val="43000"/>
                    </a:srgbClr>
                  </a:outerShdw>
                </a:effectLst>
                <a:latin typeface="Arial" pitchFamily="-112" charset="0"/>
              </a:rPr>
              <a:t>Sensor</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32" name="Rounded Rectangle 31"/>
          <p:cNvSpPr/>
          <p:nvPr/>
        </p:nvSpPr>
        <p:spPr bwMode="auto">
          <a:xfrm>
            <a:off x="6076541" y="2859931"/>
            <a:ext cx="1420238" cy="424774"/>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Sensor Specific Data Formatter</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33" name="Rounded Rectangle 32"/>
          <p:cNvSpPr/>
          <p:nvPr/>
        </p:nvSpPr>
        <p:spPr bwMode="auto">
          <a:xfrm>
            <a:off x="6494831" y="2376791"/>
            <a:ext cx="1011675" cy="411805"/>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Sensor Specific C2</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34" name="Rounded Rectangle 33"/>
          <p:cNvSpPr/>
          <p:nvPr/>
        </p:nvSpPr>
        <p:spPr bwMode="auto">
          <a:xfrm>
            <a:off x="8168000" y="3780817"/>
            <a:ext cx="710119" cy="233465"/>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latinLnBrk="0">
              <a:lnSpc>
                <a:spcPct val="100000"/>
              </a:lnSpc>
              <a:buClrTx/>
              <a:buSzTx/>
              <a:buFontTx/>
              <a:buNone/>
              <a:tabLst/>
            </a:pPr>
            <a:r>
              <a:rPr lang="en-US" sz="1400" dirty="0" smtClean="0">
                <a:ln w="11430"/>
                <a:solidFill>
                  <a:srgbClr val="003399"/>
                </a:solidFill>
                <a:effectLst>
                  <a:outerShdw blurRad="25400" algn="tl" rotWithShape="0">
                    <a:srgbClr val="000000">
                      <a:alpha val="43000"/>
                    </a:srgbClr>
                  </a:outerShdw>
                </a:effectLst>
                <a:latin typeface="Arial" pitchFamily="-112" charset="0"/>
              </a:rPr>
              <a:t>Sensor</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35" name="Rounded Rectangle 34"/>
          <p:cNvSpPr/>
          <p:nvPr/>
        </p:nvSpPr>
        <p:spPr bwMode="auto">
          <a:xfrm>
            <a:off x="6076540" y="3852149"/>
            <a:ext cx="1420238" cy="424774"/>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Sensor Specific Data Formatter</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36" name="Rounded Rectangle 35"/>
          <p:cNvSpPr/>
          <p:nvPr/>
        </p:nvSpPr>
        <p:spPr bwMode="auto">
          <a:xfrm>
            <a:off x="6494830" y="3369009"/>
            <a:ext cx="1011675" cy="411805"/>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Sensor Specific C2</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37" name="Rounded Rectangle 36"/>
          <p:cNvSpPr/>
          <p:nvPr/>
        </p:nvSpPr>
        <p:spPr bwMode="auto">
          <a:xfrm>
            <a:off x="8168001" y="4763306"/>
            <a:ext cx="710119" cy="233465"/>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latinLnBrk="0">
              <a:lnSpc>
                <a:spcPct val="100000"/>
              </a:lnSpc>
              <a:buClrTx/>
              <a:buSzTx/>
              <a:buFontTx/>
              <a:buNone/>
              <a:tabLst/>
            </a:pPr>
            <a:r>
              <a:rPr lang="en-US" sz="1400" dirty="0" smtClean="0">
                <a:ln w="11430"/>
                <a:solidFill>
                  <a:srgbClr val="003399"/>
                </a:solidFill>
                <a:effectLst>
                  <a:outerShdw blurRad="25400" algn="tl" rotWithShape="0">
                    <a:srgbClr val="000000">
                      <a:alpha val="43000"/>
                    </a:srgbClr>
                  </a:outerShdw>
                </a:effectLst>
                <a:latin typeface="Arial" pitchFamily="-112" charset="0"/>
              </a:rPr>
              <a:t>Sensor</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38" name="Rounded Rectangle 37"/>
          <p:cNvSpPr/>
          <p:nvPr/>
        </p:nvSpPr>
        <p:spPr bwMode="auto">
          <a:xfrm>
            <a:off x="6076541" y="4854094"/>
            <a:ext cx="1420238" cy="424774"/>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Sensor Specific Data Formatter</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39" name="Rounded Rectangle 38"/>
          <p:cNvSpPr/>
          <p:nvPr/>
        </p:nvSpPr>
        <p:spPr bwMode="auto">
          <a:xfrm>
            <a:off x="6494831" y="4370954"/>
            <a:ext cx="1011675" cy="411805"/>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Sensor Specific C2</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40" name="Rounded Rectangle 39"/>
          <p:cNvSpPr/>
          <p:nvPr/>
        </p:nvSpPr>
        <p:spPr bwMode="auto">
          <a:xfrm>
            <a:off x="7769157" y="1475369"/>
            <a:ext cx="421524" cy="236713"/>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a:r>
              <a:rPr lang="en-US" sz="1400" dirty="0" smtClean="0">
                <a:ln w="11430"/>
                <a:solidFill>
                  <a:srgbClr val="003399"/>
                </a:solidFill>
                <a:effectLst>
                  <a:outerShdw blurRad="25400" algn="tl" rotWithShape="0">
                    <a:srgbClr val="000000">
                      <a:alpha val="43000"/>
                    </a:srgbClr>
                  </a:outerShdw>
                </a:effectLst>
                <a:latin typeface="Arial" pitchFamily="-112" charset="0"/>
              </a:rPr>
              <a:t>RIU</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41" name="Rounded Rectangle 40"/>
          <p:cNvSpPr/>
          <p:nvPr/>
        </p:nvSpPr>
        <p:spPr bwMode="auto">
          <a:xfrm>
            <a:off x="7765914" y="2464344"/>
            <a:ext cx="421524" cy="236713"/>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a:r>
              <a:rPr lang="en-US" sz="1400" dirty="0" smtClean="0">
                <a:ln w="11430"/>
                <a:solidFill>
                  <a:srgbClr val="003399"/>
                </a:solidFill>
                <a:effectLst>
                  <a:outerShdw blurRad="25400" algn="tl" rotWithShape="0">
                    <a:srgbClr val="000000">
                      <a:alpha val="43000"/>
                    </a:srgbClr>
                  </a:outerShdw>
                </a:effectLst>
                <a:latin typeface="Arial" pitchFamily="-112" charset="0"/>
              </a:rPr>
              <a:t>RIU</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42" name="Rounded Rectangle 41"/>
          <p:cNvSpPr/>
          <p:nvPr/>
        </p:nvSpPr>
        <p:spPr bwMode="auto">
          <a:xfrm>
            <a:off x="7782126" y="3453319"/>
            <a:ext cx="421524" cy="236713"/>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a:r>
              <a:rPr lang="en-US" sz="1400" dirty="0" smtClean="0">
                <a:ln w="11430"/>
                <a:solidFill>
                  <a:srgbClr val="003399"/>
                </a:solidFill>
                <a:effectLst>
                  <a:outerShdw blurRad="25400" algn="tl" rotWithShape="0">
                    <a:srgbClr val="000000">
                      <a:alpha val="43000"/>
                    </a:srgbClr>
                  </a:outerShdw>
                </a:effectLst>
                <a:latin typeface="Arial" pitchFamily="-112" charset="0"/>
              </a:rPr>
              <a:t>RIU</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43" name="Rounded Rectangle 42"/>
          <p:cNvSpPr/>
          <p:nvPr/>
        </p:nvSpPr>
        <p:spPr bwMode="auto">
          <a:xfrm>
            <a:off x="7749701" y="4452021"/>
            <a:ext cx="421524" cy="236713"/>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a:r>
              <a:rPr lang="en-US" sz="1400" dirty="0" smtClean="0">
                <a:ln w="11430"/>
                <a:solidFill>
                  <a:srgbClr val="003399"/>
                </a:solidFill>
                <a:effectLst>
                  <a:outerShdw blurRad="25400" algn="tl" rotWithShape="0">
                    <a:srgbClr val="000000">
                      <a:alpha val="43000"/>
                    </a:srgbClr>
                  </a:outerShdw>
                </a:effectLst>
                <a:latin typeface="Arial" pitchFamily="-112" charset="0"/>
              </a:rPr>
              <a:t>RIU</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cxnSp>
        <p:nvCxnSpPr>
          <p:cNvPr id="45" name="Shape 44"/>
          <p:cNvCxnSpPr>
            <a:stCxn id="40" idx="3"/>
            <a:endCxn id="6" idx="0"/>
          </p:cNvCxnSpPr>
          <p:nvPr/>
        </p:nvCxnSpPr>
        <p:spPr bwMode="auto">
          <a:xfrm>
            <a:off x="8190681" y="1593726"/>
            <a:ext cx="325894" cy="225354"/>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arrow" w="med" len="med"/>
            <a:tailEnd type="arrow"/>
          </a:ln>
          <a:effectLst/>
        </p:spPr>
      </p:cxnSp>
      <p:cxnSp>
        <p:nvCxnSpPr>
          <p:cNvPr id="47" name="Shape 46"/>
          <p:cNvCxnSpPr>
            <a:stCxn id="41" idx="3"/>
            <a:endCxn id="31" idx="0"/>
          </p:cNvCxnSpPr>
          <p:nvPr/>
        </p:nvCxnSpPr>
        <p:spPr bwMode="auto">
          <a:xfrm>
            <a:off x="8187438" y="2582701"/>
            <a:ext cx="335623" cy="205898"/>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arrow" w="med" len="med"/>
            <a:tailEnd type="arrow"/>
          </a:ln>
          <a:effectLst/>
        </p:spPr>
      </p:cxnSp>
      <p:cxnSp>
        <p:nvCxnSpPr>
          <p:cNvPr id="49" name="Shape 48"/>
          <p:cNvCxnSpPr>
            <a:stCxn id="42" idx="3"/>
            <a:endCxn id="34" idx="0"/>
          </p:cNvCxnSpPr>
          <p:nvPr/>
        </p:nvCxnSpPr>
        <p:spPr bwMode="auto">
          <a:xfrm>
            <a:off x="8203650" y="3571676"/>
            <a:ext cx="319410" cy="209141"/>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arrow" w="med" len="med"/>
            <a:tailEnd type="arrow"/>
          </a:ln>
          <a:effectLst/>
        </p:spPr>
      </p:cxnSp>
      <p:cxnSp>
        <p:nvCxnSpPr>
          <p:cNvPr id="51" name="Shape 50"/>
          <p:cNvCxnSpPr>
            <a:stCxn id="43" idx="3"/>
            <a:endCxn id="37" idx="0"/>
          </p:cNvCxnSpPr>
          <p:nvPr/>
        </p:nvCxnSpPr>
        <p:spPr bwMode="auto">
          <a:xfrm>
            <a:off x="8171225" y="4570378"/>
            <a:ext cx="351836" cy="192928"/>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arrow" w="med" len="med"/>
            <a:tailEnd type="arrow"/>
          </a:ln>
          <a:effectLst/>
        </p:spPr>
      </p:cxnSp>
      <p:cxnSp>
        <p:nvCxnSpPr>
          <p:cNvPr id="53" name="Shape 52"/>
          <p:cNvCxnSpPr>
            <a:stCxn id="40" idx="2"/>
            <a:endCxn id="18" idx="3"/>
          </p:cNvCxnSpPr>
          <p:nvPr/>
        </p:nvCxnSpPr>
        <p:spPr bwMode="auto">
          <a:xfrm rot="5400000">
            <a:off x="7549476" y="1652899"/>
            <a:ext cx="371261" cy="489626"/>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55" name="Shape 54"/>
          <p:cNvCxnSpPr>
            <a:stCxn id="41" idx="2"/>
            <a:endCxn id="32" idx="3"/>
          </p:cNvCxnSpPr>
          <p:nvPr/>
        </p:nvCxnSpPr>
        <p:spPr bwMode="auto">
          <a:xfrm rot="5400000">
            <a:off x="7551098" y="2646739"/>
            <a:ext cx="371261" cy="479897"/>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57" name="Shape 56"/>
          <p:cNvCxnSpPr>
            <a:stCxn id="42" idx="2"/>
            <a:endCxn id="35" idx="3"/>
          </p:cNvCxnSpPr>
          <p:nvPr/>
        </p:nvCxnSpPr>
        <p:spPr bwMode="auto">
          <a:xfrm rot="5400000">
            <a:off x="7557581" y="3629229"/>
            <a:ext cx="374504" cy="496110"/>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59" name="Elbow Connector 58"/>
          <p:cNvCxnSpPr>
            <a:stCxn id="43" idx="2"/>
            <a:endCxn id="38" idx="3"/>
          </p:cNvCxnSpPr>
          <p:nvPr/>
        </p:nvCxnSpPr>
        <p:spPr bwMode="auto">
          <a:xfrm rot="5400000">
            <a:off x="7539748" y="4645765"/>
            <a:ext cx="377747" cy="463684"/>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62" name="Elbow Connector 61"/>
          <p:cNvCxnSpPr>
            <a:stCxn id="25" idx="3"/>
            <a:endCxn id="40" idx="1"/>
          </p:cNvCxnSpPr>
          <p:nvPr/>
        </p:nvCxnSpPr>
        <p:spPr bwMode="auto">
          <a:xfrm>
            <a:off x="7500020" y="1593719"/>
            <a:ext cx="269137" cy="7"/>
          </a:xfrm>
          <a:prstGeom prst="bentConnector3">
            <a:avLst>
              <a:gd name="adj1" fmla="val 50000"/>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64" name="Elbow Connector 63"/>
          <p:cNvCxnSpPr>
            <a:stCxn id="33" idx="3"/>
            <a:endCxn id="41" idx="1"/>
          </p:cNvCxnSpPr>
          <p:nvPr/>
        </p:nvCxnSpPr>
        <p:spPr bwMode="auto">
          <a:xfrm>
            <a:off x="7506506" y="2582694"/>
            <a:ext cx="259408" cy="7"/>
          </a:xfrm>
          <a:prstGeom prst="bentConnector3">
            <a:avLst>
              <a:gd name="adj1" fmla="val 50000"/>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67" name="Elbow Connector 66"/>
          <p:cNvCxnSpPr>
            <a:stCxn id="36" idx="3"/>
            <a:endCxn id="42" idx="1"/>
          </p:cNvCxnSpPr>
          <p:nvPr/>
        </p:nvCxnSpPr>
        <p:spPr bwMode="auto">
          <a:xfrm flipV="1">
            <a:off x="7506505" y="3571676"/>
            <a:ext cx="275621" cy="3236"/>
          </a:xfrm>
          <a:prstGeom prst="bentConnector3">
            <a:avLst>
              <a:gd name="adj1" fmla="val 50000"/>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70" name="Elbow Connector 69"/>
          <p:cNvCxnSpPr>
            <a:stCxn id="39" idx="3"/>
            <a:endCxn id="43" idx="1"/>
          </p:cNvCxnSpPr>
          <p:nvPr/>
        </p:nvCxnSpPr>
        <p:spPr bwMode="auto">
          <a:xfrm flipV="1">
            <a:off x="7506506" y="4570378"/>
            <a:ext cx="243195" cy="6479"/>
          </a:xfrm>
          <a:prstGeom prst="bentConnector3">
            <a:avLst>
              <a:gd name="adj1" fmla="val 50000"/>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sp>
        <p:nvSpPr>
          <p:cNvPr id="71" name="Rounded Rectangle 70"/>
          <p:cNvSpPr/>
          <p:nvPr/>
        </p:nvSpPr>
        <p:spPr bwMode="auto">
          <a:xfrm>
            <a:off x="8164756" y="5781468"/>
            <a:ext cx="710119" cy="233465"/>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latinLnBrk="0">
              <a:lnSpc>
                <a:spcPct val="100000"/>
              </a:lnSpc>
              <a:buClrTx/>
              <a:buSzTx/>
              <a:buFontTx/>
              <a:buNone/>
              <a:tabLst/>
            </a:pPr>
            <a:r>
              <a:rPr lang="en-US" sz="1400" dirty="0" smtClean="0">
                <a:ln w="11430"/>
                <a:solidFill>
                  <a:srgbClr val="003399"/>
                </a:solidFill>
                <a:effectLst>
                  <a:outerShdw blurRad="25400" algn="tl" rotWithShape="0">
                    <a:srgbClr val="000000">
                      <a:alpha val="43000"/>
                    </a:srgbClr>
                  </a:outerShdw>
                </a:effectLst>
                <a:latin typeface="Arial" pitchFamily="-112" charset="0"/>
              </a:rPr>
              <a:t>Sensor</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72" name="Rounded Rectangle 71"/>
          <p:cNvSpPr/>
          <p:nvPr/>
        </p:nvSpPr>
        <p:spPr bwMode="auto">
          <a:xfrm>
            <a:off x="6073296" y="5862528"/>
            <a:ext cx="1420238" cy="424774"/>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Sensor Specific Data Formatter</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73" name="Rounded Rectangle 72"/>
          <p:cNvSpPr/>
          <p:nvPr/>
        </p:nvSpPr>
        <p:spPr bwMode="auto">
          <a:xfrm>
            <a:off x="6491586" y="5379388"/>
            <a:ext cx="1011675" cy="411805"/>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Sensor Specific C2</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74" name="Rounded Rectangle 73"/>
          <p:cNvSpPr/>
          <p:nvPr/>
        </p:nvSpPr>
        <p:spPr bwMode="auto">
          <a:xfrm>
            <a:off x="7746456" y="5470183"/>
            <a:ext cx="421524" cy="236713"/>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a:r>
              <a:rPr lang="en-US" sz="1400" dirty="0" smtClean="0">
                <a:ln w="11430"/>
                <a:solidFill>
                  <a:srgbClr val="003399"/>
                </a:solidFill>
                <a:effectLst>
                  <a:outerShdw blurRad="25400" algn="tl" rotWithShape="0">
                    <a:srgbClr val="000000">
                      <a:alpha val="43000"/>
                    </a:srgbClr>
                  </a:outerShdw>
                </a:effectLst>
                <a:latin typeface="Arial" pitchFamily="-112" charset="0"/>
              </a:rPr>
              <a:t>RIU</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cxnSp>
        <p:nvCxnSpPr>
          <p:cNvPr id="75" name="Shape 74"/>
          <p:cNvCxnSpPr>
            <a:stCxn id="74" idx="3"/>
            <a:endCxn id="71" idx="0"/>
          </p:cNvCxnSpPr>
          <p:nvPr/>
        </p:nvCxnSpPr>
        <p:spPr bwMode="auto">
          <a:xfrm>
            <a:off x="8167980" y="5588540"/>
            <a:ext cx="351836" cy="192928"/>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arrow" w="med" len="med"/>
            <a:tailEnd type="arrow"/>
          </a:ln>
          <a:effectLst/>
        </p:spPr>
      </p:cxnSp>
      <p:cxnSp>
        <p:nvCxnSpPr>
          <p:cNvPr id="76" name="Elbow Connector 58"/>
          <p:cNvCxnSpPr>
            <a:stCxn id="74" idx="2"/>
            <a:endCxn id="72" idx="3"/>
          </p:cNvCxnSpPr>
          <p:nvPr/>
        </p:nvCxnSpPr>
        <p:spPr bwMode="auto">
          <a:xfrm rot="5400000">
            <a:off x="7541367" y="5659063"/>
            <a:ext cx="368019" cy="463684"/>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77" name="Elbow Connector 76"/>
          <p:cNvCxnSpPr>
            <a:stCxn id="73" idx="3"/>
            <a:endCxn id="74" idx="1"/>
          </p:cNvCxnSpPr>
          <p:nvPr/>
        </p:nvCxnSpPr>
        <p:spPr bwMode="auto">
          <a:xfrm>
            <a:off x="7503261" y="5585291"/>
            <a:ext cx="243195" cy="3249"/>
          </a:xfrm>
          <a:prstGeom prst="bentConnector3">
            <a:avLst>
              <a:gd name="adj1" fmla="val 50000"/>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sp>
        <p:nvSpPr>
          <p:cNvPr id="78" name="Rounded Rectangle 77"/>
          <p:cNvSpPr/>
          <p:nvPr/>
        </p:nvSpPr>
        <p:spPr bwMode="auto">
          <a:xfrm>
            <a:off x="3048751" y="1209881"/>
            <a:ext cx="778213" cy="246434"/>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latinLnBrk="0">
              <a:lnSpc>
                <a:spcPct val="100000"/>
              </a:lnSpc>
              <a:buClrTx/>
              <a:buSzTx/>
              <a:buFontTx/>
              <a:buNone/>
              <a:tabLst/>
            </a:pPr>
            <a:r>
              <a:rPr lang="en-US" sz="1400" dirty="0" smtClean="0">
                <a:ln w="11430"/>
                <a:solidFill>
                  <a:srgbClr val="003399"/>
                </a:solidFill>
                <a:effectLst>
                  <a:outerShdw blurRad="25400" algn="tl" rotWithShape="0">
                    <a:srgbClr val="000000">
                      <a:alpha val="43000"/>
                    </a:srgbClr>
                  </a:outerShdw>
                </a:effectLst>
                <a:latin typeface="Arial" pitchFamily="-112" charset="0"/>
              </a:rPr>
              <a:t>COMMs</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79" name="Rounded Rectangle 78"/>
          <p:cNvSpPr/>
          <p:nvPr/>
        </p:nvSpPr>
        <p:spPr bwMode="auto">
          <a:xfrm>
            <a:off x="5084319" y="6355405"/>
            <a:ext cx="778213" cy="246434"/>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a:r>
              <a:rPr lang="en-US" sz="1400" dirty="0" smtClean="0">
                <a:ln w="11430"/>
                <a:solidFill>
                  <a:srgbClr val="003399"/>
                </a:solidFill>
                <a:effectLst>
                  <a:outerShdw blurRad="25400" algn="tl" rotWithShape="0">
                    <a:srgbClr val="000000">
                      <a:alpha val="43000"/>
                    </a:srgbClr>
                  </a:outerShdw>
                </a:effectLst>
                <a:latin typeface="Arial" pitchFamily="-112" charset="0"/>
              </a:rPr>
              <a:t>Sync</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cxnSp>
        <p:nvCxnSpPr>
          <p:cNvPr id="81" name="Shape 80"/>
          <p:cNvCxnSpPr>
            <a:stCxn id="79" idx="0"/>
          </p:cNvCxnSpPr>
          <p:nvPr/>
        </p:nvCxnSpPr>
        <p:spPr bwMode="auto">
          <a:xfrm rot="5400000" flipH="1" flipV="1">
            <a:off x="5697161" y="5982512"/>
            <a:ext cx="149158" cy="596629"/>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83" name="Elbow Connector 82"/>
          <p:cNvCxnSpPr>
            <a:stCxn id="79" idx="0"/>
          </p:cNvCxnSpPr>
          <p:nvPr/>
        </p:nvCxnSpPr>
        <p:spPr bwMode="auto">
          <a:xfrm rot="5400000" flipH="1" flipV="1">
            <a:off x="5254553" y="5471810"/>
            <a:ext cx="1102469" cy="664723"/>
          </a:xfrm>
          <a:prstGeom prst="bentConnector3">
            <a:avLst>
              <a:gd name="adj1" fmla="val 81765"/>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86" name="Elbow Connector 85"/>
          <p:cNvCxnSpPr>
            <a:stCxn id="79" idx="0"/>
          </p:cNvCxnSpPr>
          <p:nvPr/>
        </p:nvCxnSpPr>
        <p:spPr bwMode="auto">
          <a:xfrm rot="5400000" flipH="1" flipV="1">
            <a:off x="4773034" y="4980563"/>
            <a:ext cx="2075235" cy="674451"/>
          </a:xfrm>
          <a:prstGeom prst="bentConnector3">
            <a:avLst>
              <a:gd name="adj1" fmla="val 91719"/>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89" name="Elbow Connector 88"/>
          <p:cNvCxnSpPr>
            <a:stCxn id="79" idx="0"/>
          </p:cNvCxnSpPr>
          <p:nvPr/>
        </p:nvCxnSpPr>
        <p:spPr bwMode="auto">
          <a:xfrm rot="5400000" flipH="1" flipV="1">
            <a:off x="4281787" y="4489316"/>
            <a:ext cx="3057728" cy="674451"/>
          </a:xfrm>
          <a:prstGeom prst="bentConnector3">
            <a:avLst>
              <a:gd name="adj1" fmla="val 93903"/>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92" name="Elbow Connector 91"/>
          <p:cNvCxnSpPr>
            <a:stCxn id="79" idx="0"/>
          </p:cNvCxnSpPr>
          <p:nvPr/>
        </p:nvCxnSpPr>
        <p:spPr bwMode="auto">
          <a:xfrm rot="5400000" flipH="1" flipV="1">
            <a:off x="3780813" y="3988342"/>
            <a:ext cx="4059677" cy="674451"/>
          </a:xfrm>
          <a:prstGeom prst="bentConnector3">
            <a:avLst>
              <a:gd name="adj1" fmla="val 95288"/>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sp>
        <p:nvSpPr>
          <p:cNvPr id="95" name="Rounded Rectangle 94"/>
          <p:cNvSpPr/>
          <p:nvPr/>
        </p:nvSpPr>
        <p:spPr bwMode="auto">
          <a:xfrm>
            <a:off x="4704877" y="907916"/>
            <a:ext cx="898261" cy="424774"/>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latinLnBrk="0">
              <a:lnSpc>
                <a:spcPct val="100000"/>
              </a:lnSpc>
              <a:buClrTx/>
              <a:buSzTx/>
              <a:buFontTx/>
              <a:buNone/>
              <a:tabLst/>
            </a:pPr>
            <a:r>
              <a:rPr lang="en-US" sz="1400" dirty="0" smtClean="0">
                <a:ln w="11430"/>
                <a:solidFill>
                  <a:srgbClr val="003399"/>
                </a:solidFill>
                <a:effectLst>
                  <a:outerShdw blurRad="25400" algn="tl" rotWithShape="0">
                    <a:srgbClr val="000000">
                      <a:alpha val="43000"/>
                    </a:srgbClr>
                  </a:outerShdw>
                </a:effectLst>
                <a:latin typeface="Arial" pitchFamily="-112" charset="0"/>
              </a:rPr>
              <a:t>Mission Computer</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cxnSp>
        <p:nvCxnSpPr>
          <p:cNvPr id="97" name="Shape 96"/>
          <p:cNvCxnSpPr>
            <a:stCxn id="95" idx="2"/>
            <a:endCxn id="25" idx="1"/>
          </p:cNvCxnSpPr>
          <p:nvPr/>
        </p:nvCxnSpPr>
        <p:spPr bwMode="auto">
          <a:xfrm rot="16200000" flipH="1">
            <a:off x="5690662" y="796035"/>
            <a:ext cx="261029" cy="1334337"/>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99" name="Elbow Connector 98"/>
          <p:cNvCxnSpPr>
            <a:stCxn id="95" idx="2"/>
            <a:endCxn id="33" idx="1"/>
          </p:cNvCxnSpPr>
          <p:nvPr/>
        </p:nvCxnSpPr>
        <p:spPr bwMode="auto">
          <a:xfrm rot="16200000" flipH="1">
            <a:off x="5199417" y="1287280"/>
            <a:ext cx="1250004" cy="1340823"/>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102" name="Shape 101"/>
          <p:cNvCxnSpPr>
            <a:stCxn id="95" idx="2"/>
            <a:endCxn id="36" idx="1"/>
          </p:cNvCxnSpPr>
          <p:nvPr/>
        </p:nvCxnSpPr>
        <p:spPr bwMode="auto">
          <a:xfrm rot="16200000" flipH="1">
            <a:off x="4703308" y="1783390"/>
            <a:ext cx="2242222" cy="1340822"/>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104" name="Shape 103"/>
          <p:cNvCxnSpPr>
            <a:stCxn id="95" idx="2"/>
            <a:endCxn id="39" idx="1"/>
          </p:cNvCxnSpPr>
          <p:nvPr/>
        </p:nvCxnSpPr>
        <p:spPr bwMode="auto">
          <a:xfrm rot="16200000" flipH="1">
            <a:off x="4202336" y="2284361"/>
            <a:ext cx="3244167" cy="1340823"/>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cxnSp>
        <p:nvCxnSpPr>
          <p:cNvPr id="106" name="Shape 105"/>
          <p:cNvCxnSpPr>
            <a:stCxn id="95" idx="2"/>
            <a:endCxn id="73" idx="1"/>
          </p:cNvCxnSpPr>
          <p:nvPr/>
        </p:nvCxnSpPr>
        <p:spPr bwMode="auto">
          <a:xfrm rot="16200000" flipH="1">
            <a:off x="3696497" y="2790201"/>
            <a:ext cx="4252601" cy="1337578"/>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none" w="med" len="med"/>
            <a:tailEnd type="arrow"/>
          </a:ln>
          <a:effectLst/>
        </p:spPr>
      </p:cxnSp>
      <p:sp>
        <p:nvSpPr>
          <p:cNvPr id="111" name="Rounded Rectangle 110"/>
          <p:cNvSpPr/>
          <p:nvPr/>
        </p:nvSpPr>
        <p:spPr bwMode="auto">
          <a:xfrm>
            <a:off x="2004002" y="4056476"/>
            <a:ext cx="1144621" cy="424774"/>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err="1" smtClean="0">
                <a:ln w="11430"/>
                <a:solidFill>
                  <a:srgbClr val="F8F8F8"/>
                </a:solidFill>
                <a:effectLst>
                  <a:outerShdw blurRad="25400" algn="tl" rotWithShape="0">
                    <a:srgbClr val="000000">
                      <a:alpha val="43000"/>
                    </a:srgbClr>
                  </a:outerShdw>
                </a:effectLst>
                <a:latin typeface="Arial" pitchFamily="-112" charset="0"/>
              </a:rPr>
              <a:t>Algo</a:t>
            </a: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 4 </a:t>
            </a: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Service</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112" name="Rounded Rectangle 111"/>
          <p:cNvSpPr/>
          <p:nvPr/>
        </p:nvSpPr>
        <p:spPr bwMode="auto">
          <a:xfrm>
            <a:off x="2004001" y="4588255"/>
            <a:ext cx="1144622" cy="424774"/>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err="1" smtClean="0">
                <a:ln w="11430"/>
                <a:solidFill>
                  <a:srgbClr val="F8F8F8"/>
                </a:solidFill>
                <a:effectLst>
                  <a:outerShdw blurRad="25400" algn="tl" rotWithShape="0">
                    <a:srgbClr val="000000">
                      <a:alpha val="43000"/>
                    </a:srgbClr>
                  </a:outerShdw>
                </a:effectLst>
                <a:latin typeface="Arial" pitchFamily="-112" charset="0"/>
              </a:rPr>
              <a:t>Algo</a:t>
            </a: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 5 Service</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113" name="Rounded Rectangle 112"/>
          <p:cNvSpPr/>
          <p:nvPr/>
        </p:nvSpPr>
        <p:spPr bwMode="auto">
          <a:xfrm>
            <a:off x="2004002" y="2399520"/>
            <a:ext cx="1134893" cy="424774"/>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err="1" smtClean="0">
                <a:ln w="11430"/>
                <a:solidFill>
                  <a:srgbClr val="F8F8F8"/>
                </a:solidFill>
                <a:effectLst>
                  <a:outerShdw blurRad="25400" algn="tl" rotWithShape="0">
                    <a:srgbClr val="000000">
                      <a:alpha val="43000"/>
                    </a:srgbClr>
                  </a:outerShdw>
                </a:effectLst>
                <a:latin typeface="Arial" pitchFamily="-112" charset="0"/>
              </a:rPr>
              <a:t>Algo</a:t>
            </a: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 1 </a:t>
            </a: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Service</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114" name="Rounded Rectangle 113"/>
          <p:cNvSpPr/>
          <p:nvPr/>
        </p:nvSpPr>
        <p:spPr bwMode="auto">
          <a:xfrm>
            <a:off x="2004002" y="3508473"/>
            <a:ext cx="1134894" cy="424774"/>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err="1" smtClean="0">
                <a:ln w="11430"/>
                <a:solidFill>
                  <a:srgbClr val="F8F8F8"/>
                </a:solidFill>
                <a:effectLst>
                  <a:outerShdw blurRad="25400" algn="tl" rotWithShape="0">
                    <a:srgbClr val="000000">
                      <a:alpha val="43000"/>
                    </a:srgbClr>
                  </a:outerShdw>
                </a:effectLst>
                <a:latin typeface="Arial" pitchFamily="-112" charset="0"/>
              </a:rPr>
              <a:t>Algo</a:t>
            </a: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 3 </a:t>
            </a: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Service</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115" name="Rounded Rectangle 114"/>
          <p:cNvSpPr/>
          <p:nvPr/>
        </p:nvSpPr>
        <p:spPr bwMode="auto">
          <a:xfrm>
            <a:off x="2004002" y="5133005"/>
            <a:ext cx="1144622" cy="424774"/>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err="1" smtClean="0">
                <a:ln w="11430"/>
                <a:solidFill>
                  <a:srgbClr val="F8F8F8"/>
                </a:solidFill>
                <a:effectLst>
                  <a:outerShdw blurRad="25400" algn="tl" rotWithShape="0">
                    <a:srgbClr val="000000">
                      <a:alpha val="43000"/>
                    </a:srgbClr>
                  </a:outerShdw>
                </a:effectLst>
                <a:latin typeface="Arial" pitchFamily="-112" charset="0"/>
              </a:rPr>
              <a:t>Algo</a:t>
            </a: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 6 Service</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116" name="Rounded Rectangle 115"/>
          <p:cNvSpPr/>
          <p:nvPr/>
        </p:nvSpPr>
        <p:spPr bwMode="auto">
          <a:xfrm>
            <a:off x="2004001" y="5677753"/>
            <a:ext cx="1144622" cy="424774"/>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err="1" smtClean="0">
                <a:ln w="11430"/>
                <a:solidFill>
                  <a:srgbClr val="F8F8F8"/>
                </a:solidFill>
                <a:effectLst>
                  <a:outerShdw blurRad="25400" algn="tl" rotWithShape="0">
                    <a:srgbClr val="000000">
                      <a:alpha val="43000"/>
                    </a:srgbClr>
                  </a:outerShdw>
                </a:effectLst>
                <a:latin typeface="Arial" pitchFamily="-112" charset="0"/>
              </a:rPr>
              <a:t>Algo</a:t>
            </a: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 7 Service</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117" name="Rounded Rectangle 116"/>
          <p:cNvSpPr/>
          <p:nvPr/>
        </p:nvSpPr>
        <p:spPr bwMode="auto">
          <a:xfrm>
            <a:off x="2004002" y="2960481"/>
            <a:ext cx="1134893" cy="424774"/>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err="1" smtClean="0">
                <a:ln w="11430"/>
                <a:solidFill>
                  <a:srgbClr val="F8F8F8"/>
                </a:solidFill>
                <a:effectLst>
                  <a:outerShdw blurRad="25400" algn="tl" rotWithShape="0">
                    <a:srgbClr val="000000">
                      <a:alpha val="43000"/>
                    </a:srgbClr>
                  </a:outerShdw>
                </a:effectLst>
                <a:latin typeface="Arial" pitchFamily="-112" charset="0"/>
              </a:rPr>
              <a:t>Algo</a:t>
            </a: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 2 </a:t>
            </a: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Service</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sp>
        <p:nvSpPr>
          <p:cNvPr id="118" name="Rounded Rectangle 117"/>
          <p:cNvSpPr/>
          <p:nvPr/>
        </p:nvSpPr>
        <p:spPr bwMode="auto">
          <a:xfrm>
            <a:off x="308043" y="4153755"/>
            <a:ext cx="1164086" cy="233464"/>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latinLnBrk="0">
              <a:lnSpc>
                <a:spcPct val="100000"/>
              </a:lnSpc>
              <a:buClrTx/>
              <a:buSzTx/>
              <a:buFontTx/>
              <a:buNone/>
              <a:tabLst/>
            </a:pPr>
            <a:r>
              <a:rPr lang="en-US" sz="1400" dirty="0" err="1" smtClean="0">
                <a:ln w="11430"/>
                <a:solidFill>
                  <a:srgbClr val="003399"/>
                </a:solidFill>
                <a:effectLst>
                  <a:outerShdw blurRad="25400" algn="tl" rotWithShape="0">
                    <a:srgbClr val="000000">
                      <a:alpha val="43000"/>
                    </a:srgbClr>
                  </a:outerShdw>
                </a:effectLst>
                <a:latin typeface="Arial" pitchFamily="-112" charset="0"/>
              </a:rPr>
              <a:t>Algo</a:t>
            </a:r>
            <a:r>
              <a:rPr lang="en-US" sz="1400" dirty="0" smtClean="0">
                <a:ln w="11430"/>
                <a:solidFill>
                  <a:srgbClr val="003399"/>
                </a:solidFill>
                <a:effectLst>
                  <a:outerShdw blurRad="25400" algn="tl" rotWithShape="0">
                    <a:srgbClr val="000000">
                      <a:alpha val="43000"/>
                    </a:srgbClr>
                  </a:outerShdw>
                </a:effectLst>
                <a:latin typeface="Arial" pitchFamily="-112" charset="0"/>
              </a:rPr>
              <a:t> 4</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119" name="Rounded Rectangle 118"/>
          <p:cNvSpPr/>
          <p:nvPr/>
        </p:nvSpPr>
        <p:spPr bwMode="auto">
          <a:xfrm>
            <a:off x="308043" y="4669275"/>
            <a:ext cx="1164086" cy="277373"/>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a:r>
              <a:rPr lang="en-US" sz="1400" dirty="0" err="1" smtClean="0">
                <a:ln w="11430"/>
                <a:solidFill>
                  <a:srgbClr val="003399"/>
                </a:solidFill>
                <a:effectLst>
                  <a:outerShdw blurRad="25400" algn="tl" rotWithShape="0">
                    <a:srgbClr val="000000">
                      <a:alpha val="43000"/>
                    </a:srgbClr>
                  </a:outerShdw>
                </a:effectLst>
                <a:latin typeface="Arial" pitchFamily="-112" charset="0"/>
              </a:rPr>
              <a:t>Algo</a:t>
            </a:r>
            <a:r>
              <a:rPr lang="en-US" sz="1400" dirty="0" smtClean="0">
                <a:ln w="11430"/>
                <a:solidFill>
                  <a:srgbClr val="003399"/>
                </a:solidFill>
                <a:effectLst>
                  <a:outerShdw blurRad="25400" algn="tl" rotWithShape="0">
                    <a:srgbClr val="000000">
                      <a:alpha val="43000"/>
                    </a:srgbClr>
                  </a:outerShdw>
                </a:effectLst>
                <a:latin typeface="Arial" pitchFamily="-112" charset="0"/>
              </a:rPr>
              <a:t> 5</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120" name="Rounded Rectangle 119"/>
          <p:cNvSpPr/>
          <p:nvPr/>
        </p:nvSpPr>
        <p:spPr bwMode="auto">
          <a:xfrm>
            <a:off x="308043" y="2490290"/>
            <a:ext cx="1164086" cy="262647"/>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a:r>
              <a:rPr lang="en-US" sz="1400" dirty="0" err="1" smtClean="0">
                <a:ln w="11430"/>
                <a:solidFill>
                  <a:srgbClr val="003399"/>
                </a:solidFill>
                <a:effectLst>
                  <a:outerShdw blurRad="25400" algn="tl" rotWithShape="0">
                    <a:srgbClr val="000000">
                      <a:alpha val="43000"/>
                    </a:srgbClr>
                  </a:outerShdw>
                </a:effectLst>
                <a:latin typeface="Arial" pitchFamily="-112" charset="0"/>
              </a:rPr>
              <a:t>Algo</a:t>
            </a:r>
            <a:r>
              <a:rPr lang="en-US" sz="1400" dirty="0" smtClean="0">
                <a:ln w="11430"/>
                <a:solidFill>
                  <a:srgbClr val="003399"/>
                </a:solidFill>
                <a:effectLst>
                  <a:outerShdw blurRad="25400" algn="tl" rotWithShape="0">
                    <a:srgbClr val="000000">
                      <a:alpha val="43000"/>
                    </a:srgbClr>
                  </a:outerShdw>
                </a:effectLst>
                <a:latin typeface="Arial" pitchFamily="-112" charset="0"/>
              </a:rPr>
              <a:t> 1</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121" name="Rounded Rectangle 120"/>
          <p:cNvSpPr/>
          <p:nvPr/>
        </p:nvSpPr>
        <p:spPr bwMode="auto">
          <a:xfrm>
            <a:off x="308043" y="3589538"/>
            <a:ext cx="1164086" cy="272375"/>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a:r>
              <a:rPr lang="en-US" sz="1400" dirty="0" err="1" smtClean="0">
                <a:ln w="11430"/>
                <a:solidFill>
                  <a:srgbClr val="003399"/>
                </a:solidFill>
                <a:effectLst>
                  <a:outerShdw blurRad="25400" algn="tl" rotWithShape="0">
                    <a:srgbClr val="000000">
                      <a:alpha val="43000"/>
                    </a:srgbClr>
                  </a:outerShdw>
                </a:effectLst>
                <a:latin typeface="Arial" pitchFamily="-112" charset="0"/>
              </a:rPr>
              <a:t>Algo</a:t>
            </a:r>
            <a:r>
              <a:rPr lang="en-US" sz="1400" dirty="0" smtClean="0">
                <a:ln w="11430"/>
                <a:solidFill>
                  <a:srgbClr val="003399"/>
                </a:solidFill>
                <a:effectLst>
                  <a:outerShdw blurRad="25400" algn="tl" rotWithShape="0">
                    <a:srgbClr val="000000">
                      <a:alpha val="43000"/>
                    </a:srgbClr>
                  </a:outerShdw>
                </a:effectLst>
                <a:latin typeface="Arial" pitchFamily="-112" charset="0"/>
              </a:rPr>
              <a:t> 3</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122" name="Rounded Rectangle 121"/>
          <p:cNvSpPr/>
          <p:nvPr/>
        </p:nvSpPr>
        <p:spPr bwMode="auto">
          <a:xfrm>
            <a:off x="308043" y="5214069"/>
            <a:ext cx="1164086" cy="256114"/>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latinLnBrk="0">
              <a:lnSpc>
                <a:spcPct val="100000"/>
              </a:lnSpc>
              <a:buClrTx/>
              <a:buSzTx/>
              <a:buFontTx/>
              <a:buNone/>
              <a:tabLst/>
            </a:pPr>
            <a:r>
              <a:rPr lang="en-US" sz="1400" dirty="0" err="1" smtClean="0">
                <a:ln w="11430"/>
                <a:solidFill>
                  <a:srgbClr val="003399"/>
                </a:solidFill>
                <a:effectLst>
                  <a:outerShdw blurRad="25400" algn="tl" rotWithShape="0">
                    <a:srgbClr val="000000">
                      <a:alpha val="43000"/>
                    </a:srgbClr>
                  </a:outerShdw>
                </a:effectLst>
                <a:latin typeface="Arial" pitchFamily="-112" charset="0"/>
              </a:rPr>
              <a:t>Algo</a:t>
            </a:r>
            <a:r>
              <a:rPr lang="en-US" sz="1400" dirty="0" smtClean="0">
                <a:ln w="11430"/>
                <a:solidFill>
                  <a:srgbClr val="003399"/>
                </a:solidFill>
                <a:effectLst>
                  <a:outerShdw blurRad="25400" algn="tl" rotWithShape="0">
                    <a:srgbClr val="000000">
                      <a:alpha val="43000"/>
                    </a:srgbClr>
                  </a:outerShdw>
                </a:effectLst>
                <a:latin typeface="Arial" pitchFamily="-112" charset="0"/>
              </a:rPr>
              <a:t> 6</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123" name="Rounded Rectangle 122"/>
          <p:cNvSpPr/>
          <p:nvPr/>
        </p:nvSpPr>
        <p:spPr bwMode="auto">
          <a:xfrm>
            <a:off x="308043" y="5674510"/>
            <a:ext cx="1164086" cy="424774"/>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a:r>
              <a:rPr lang="en-US" sz="1400" dirty="0" err="1" smtClean="0">
                <a:ln w="11430"/>
                <a:solidFill>
                  <a:srgbClr val="003399"/>
                </a:solidFill>
                <a:effectLst>
                  <a:outerShdw blurRad="25400" algn="tl" rotWithShape="0">
                    <a:srgbClr val="000000">
                      <a:alpha val="43000"/>
                    </a:srgbClr>
                  </a:outerShdw>
                </a:effectLst>
                <a:latin typeface="Arial" pitchFamily="-112" charset="0"/>
              </a:rPr>
              <a:t>Algo</a:t>
            </a:r>
            <a:r>
              <a:rPr lang="en-US" sz="1400" dirty="0" smtClean="0">
                <a:ln w="11430"/>
                <a:solidFill>
                  <a:srgbClr val="003399"/>
                </a:solidFill>
                <a:effectLst>
                  <a:outerShdw blurRad="25400" algn="tl" rotWithShape="0">
                    <a:srgbClr val="000000">
                      <a:alpha val="43000"/>
                    </a:srgbClr>
                  </a:outerShdw>
                </a:effectLst>
                <a:latin typeface="Arial" pitchFamily="-112" charset="0"/>
              </a:rPr>
              <a:t> 7</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124" name="Rounded Rectangle 123"/>
          <p:cNvSpPr/>
          <p:nvPr/>
        </p:nvSpPr>
        <p:spPr bwMode="auto">
          <a:xfrm>
            <a:off x="308043" y="3044789"/>
            <a:ext cx="1164086" cy="262647"/>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latinLnBrk="0">
              <a:lnSpc>
                <a:spcPct val="100000"/>
              </a:lnSpc>
              <a:buClrTx/>
              <a:buSzTx/>
              <a:buFontTx/>
              <a:buNone/>
              <a:tabLst/>
            </a:pPr>
            <a:r>
              <a:rPr lang="en-US" sz="1400" dirty="0" err="1" smtClean="0">
                <a:ln w="11430"/>
                <a:solidFill>
                  <a:srgbClr val="003399"/>
                </a:solidFill>
                <a:effectLst>
                  <a:outerShdw blurRad="25400" algn="tl" rotWithShape="0">
                    <a:srgbClr val="000000">
                      <a:alpha val="43000"/>
                    </a:srgbClr>
                  </a:outerShdw>
                </a:effectLst>
                <a:latin typeface="Arial" pitchFamily="-112" charset="0"/>
              </a:rPr>
              <a:t>Algo</a:t>
            </a:r>
            <a:r>
              <a:rPr lang="en-US" sz="1400" dirty="0" smtClean="0">
                <a:ln w="11430"/>
                <a:solidFill>
                  <a:srgbClr val="003399"/>
                </a:solidFill>
                <a:effectLst>
                  <a:outerShdw blurRad="25400" algn="tl" rotWithShape="0">
                    <a:srgbClr val="000000">
                      <a:alpha val="43000"/>
                    </a:srgbClr>
                  </a:outerShdw>
                </a:effectLst>
                <a:latin typeface="Arial" pitchFamily="-112" charset="0"/>
              </a:rPr>
              <a:t> 2</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cxnSp>
        <p:nvCxnSpPr>
          <p:cNvPr id="126" name="Straight Arrow Connector 125"/>
          <p:cNvCxnSpPr>
            <a:stCxn id="111" idx="1"/>
            <a:endCxn id="118" idx="3"/>
          </p:cNvCxnSpPr>
          <p:nvPr/>
        </p:nvCxnSpPr>
        <p:spPr bwMode="auto">
          <a:xfrm flipH="1">
            <a:off x="1472129" y="4268863"/>
            <a:ext cx="531873" cy="1624"/>
          </a:xfrm>
          <a:prstGeom prst="straightConnector1">
            <a:avLst/>
          </a:prstGeom>
          <a:ln>
            <a:headEnd type="arrow" w="med" len="med"/>
            <a:tailEnd type="arrow"/>
          </a:ln>
        </p:spPr>
        <p:style>
          <a:lnRef idx="1">
            <a:schemeClr val="accent6"/>
          </a:lnRef>
          <a:fillRef idx="0">
            <a:schemeClr val="accent6"/>
          </a:fillRef>
          <a:effectRef idx="0">
            <a:schemeClr val="accent6"/>
          </a:effectRef>
          <a:fontRef idx="minor">
            <a:schemeClr val="tx1"/>
          </a:fontRef>
        </p:style>
      </p:cxnSp>
      <p:cxnSp>
        <p:nvCxnSpPr>
          <p:cNvPr id="128" name="Straight Arrow Connector 127"/>
          <p:cNvCxnSpPr>
            <a:stCxn id="112" idx="1"/>
            <a:endCxn id="119" idx="3"/>
          </p:cNvCxnSpPr>
          <p:nvPr/>
        </p:nvCxnSpPr>
        <p:spPr bwMode="auto">
          <a:xfrm flipH="1">
            <a:off x="1472129" y="4800642"/>
            <a:ext cx="531872" cy="7320"/>
          </a:xfrm>
          <a:prstGeom prst="straightConnector1">
            <a:avLst/>
          </a:prstGeom>
          <a:ln>
            <a:headEnd type="arrow" w="med" len="med"/>
            <a:tailEnd type="arrow"/>
          </a:ln>
        </p:spPr>
        <p:style>
          <a:lnRef idx="1">
            <a:schemeClr val="accent6"/>
          </a:lnRef>
          <a:fillRef idx="0">
            <a:schemeClr val="accent6"/>
          </a:fillRef>
          <a:effectRef idx="0">
            <a:schemeClr val="accent6"/>
          </a:effectRef>
          <a:fontRef idx="minor">
            <a:schemeClr val="tx1"/>
          </a:fontRef>
        </p:style>
      </p:cxnSp>
      <p:cxnSp>
        <p:nvCxnSpPr>
          <p:cNvPr id="131" name="Straight Arrow Connector 130"/>
          <p:cNvCxnSpPr>
            <a:stCxn id="115" idx="1"/>
            <a:endCxn id="122" idx="3"/>
          </p:cNvCxnSpPr>
          <p:nvPr/>
        </p:nvCxnSpPr>
        <p:spPr bwMode="auto">
          <a:xfrm flipH="1" flipV="1">
            <a:off x="1472129" y="5342126"/>
            <a:ext cx="531873" cy="3266"/>
          </a:xfrm>
          <a:prstGeom prst="straightConnector1">
            <a:avLst/>
          </a:prstGeom>
          <a:ln>
            <a:headEnd type="arrow" w="med" len="med"/>
            <a:tailEnd type="arrow"/>
          </a:ln>
        </p:spPr>
        <p:style>
          <a:lnRef idx="1">
            <a:schemeClr val="accent6"/>
          </a:lnRef>
          <a:fillRef idx="0">
            <a:schemeClr val="accent6"/>
          </a:fillRef>
          <a:effectRef idx="0">
            <a:schemeClr val="accent6"/>
          </a:effectRef>
          <a:fontRef idx="minor">
            <a:schemeClr val="tx1"/>
          </a:fontRef>
        </p:style>
      </p:cxnSp>
      <p:cxnSp>
        <p:nvCxnSpPr>
          <p:cNvPr id="133" name="Straight Arrow Connector 132"/>
          <p:cNvCxnSpPr>
            <a:stCxn id="116" idx="1"/>
            <a:endCxn id="123" idx="3"/>
          </p:cNvCxnSpPr>
          <p:nvPr/>
        </p:nvCxnSpPr>
        <p:spPr bwMode="auto">
          <a:xfrm flipH="1" flipV="1">
            <a:off x="1472129" y="5886897"/>
            <a:ext cx="531872" cy="3243"/>
          </a:xfrm>
          <a:prstGeom prst="straightConnector1">
            <a:avLst/>
          </a:prstGeom>
          <a:ln>
            <a:headEnd type="arrow" w="med" len="med"/>
            <a:tailEnd type="arrow"/>
          </a:ln>
        </p:spPr>
        <p:style>
          <a:lnRef idx="1">
            <a:schemeClr val="accent6"/>
          </a:lnRef>
          <a:fillRef idx="0">
            <a:schemeClr val="accent6"/>
          </a:fillRef>
          <a:effectRef idx="0">
            <a:schemeClr val="accent6"/>
          </a:effectRef>
          <a:fontRef idx="minor">
            <a:schemeClr val="tx1"/>
          </a:fontRef>
        </p:style>
      </p:cxnSp>
      <p:cxnSp>
        <p:nvCxnSpPr>
          <p:cNvPr id="135" name="Straight Arrow Connector 134"/>
          <p:cNvCxnSpPr>
            <a:stCxn id="113" idx="1"/>
            <a:endCxn id="120" idx="3"/>
          </p:cNvCxnSpPr>
          <p:nvPr/>
        </p:nvCxnSpPr>
        <p:spPr bwMode="auto">
          <a:xfrm flipH="1">
            <a:off x="1472129" y="2611907"/>
            <a:ext cx="531873" cy="9707"/>
          </a:xfrm>
          <a:prstGeom prst="straightConnector1">
            <a:avLst/>
          </a:prstGeom>
          <a:ln>
            <a:headEnd type="arrow" w="med" len="med"/>
            <a:tailEnd type="arrow"/>
          </a:ln>
        </p:spPr>
        <p:style>
          <a:lnRef idx="1">
            <a:schemeClr val="accent6"/>
          </a:lnRef>
          <a:fillRef idx="0">
            <a:schemeClr val="accent6"/>
          </a:fillRef>
          <a:effectRef idx="0">
            <a:schemeClr val="accent6"/>
          </a:effectRef>
          <a:fontRef idx="minor">
            <a:schemeClr val="tx1"/>
          </a:fontRef>
        </p:style>
      </p:cxnSp>
      <p:cxnSp>
        <p:nvCxnSpPr>
          <p:cNvPr id="137" name="Straight Arrow Connector 136"/>
          <p:cNvCxnSpPr>
            <a:stCxn id="117" idx="1"/>
            <a:endCxn id="124" idx="3"/>
          </p:cNvCxnSpPr>
          <p:nvPr/>
        </p:nvCxnSpPr>
        <p:spPr bwMode="auto">
          <a:xfrm flipH="1">
            <a:off x="1472129" y="3172868"/>
            <a:ext cx="531873" cy="3245"/>
          </a:xfrm>
          <a:prstGeom prst="straightConnector1">
            <a:avLst/>
          </a:prstGeom>
          <a:ln>
            <a:headEnd type="arrow" w="med" len="med"/>
            <a:tailEnd type="arrow"/>
          </a:ln>
        </p:spPr>
        <p:style>
          <a:lnRef idx="1">
            <a:schemeClr val="accent6"/>
          </a:lnRef>
          <a:fillRef idx="0">
            <a:schemeClr val="accent6"/>
          </a:fillRef>
          <a:effectRef idx="0">
            <a:schemeClr val="accent6"/>
          </a:effectRef>
          <a:fontRef idx="minor">
            <a:schemeClr val="tx1"/>
          </a:fontRef>
        </p:style>
      </p:cxnSp>
      <p:cxnSp>
        <p:nvCxnSpPr>
          <p:cNvPr id="139" name="Straight Arrow Connector 138"/>
          <p:cNvCxnSpPr>
            <a:stCxn id="114" idx="1"/>
            <a:endCxn id="121" idx="3"/>
          </p:cNvCxnSpPr>
          <p:nvPr/>
        </p:nvCxnSpPr>
        <p:spPr bwMode="auto">
          <a:xfrm flipH="1">
            <a:off x="1472129" y="3720860"/>
            <a:ext cx="531873" cy="4866"/>
          </a:xfrm>
          <a:prstGeom prst="straightConnector1">
            <a:avLst/>
          </a:prstGeom>
          <a:ln>
            <a:headEnd type="arrow" w="med" len="med"/>
            <a:tailEnd type="arrow"/>
          </a:ln>
        </p:spPr>
        <p:style>
          <a:lnRef idx="1">
            <a:schemeClr val="accent6"/>
          </a:lnRef>
          <a:fillRef idx="0">
            <a:schemeClr val="accent6"/>
          </a:fillRef>
          <a:effectRef idx="0">
            <a:schemeClr val="accent6"/>
          </a:effectRef>
          <a:fontRef idx="minor">
            <a:schemeClr val="tx1"/>
          </a:fontRef>
        </p:style>
      </p:cxnSp>
      <p:sp>
        <p:nvSpPr>
          <p:cNvPr id="216" name="Rounded Rectangle 215"/>
          <p:cNvSpPr/>
          <p:nvPr/>
        </p:nvSpPr>
        <p:spPr bwMode="auto">
          <a:xfrm>
            <a:off x="1332624" y="1001789"/>
            <a:ext cx="813941" cy="246434"/>
          </a:xfrm>
          <a:prstGeom prst="roundRect">
            <a:avLst/>
          </a:prstGeom>
          <a:gradFill rotWithShape="0">
            <a:gsLst>
              <a:gs pos="0">
                <a:srgbClr val="5E5E5E"/>
              </a:gs>
              <a:gs pos="100000">
                <a:srgbClr val="CCCCCC"/>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latinLnBrk="0">
              <a:lnSpc>
                <a:spcPct val="100000"/>
              </a:lnSpc>
              <a:buClrTx/>
              <a:buSzTx/>
              <a:buFontTx/>
              <a:buNone/>
              <a:tabLst/>
            </a:pPr>
            <a:r>
              <a:rPr lang="en-US" sz="1400" dirty="0" smtClean="0">
                <a:ln w="11430"/>
                <a:solidFill>
                  <a:srgbClr val="003399"/>
                </a:solidFill>
                <a:effectLst>
                  <a:outerShdw blurRad="25400" algn="tl" rotWithShape="0">
                    <a:srgbClr val="000000">
                      <a:alpha val="43000"/>
                    </a:srgbClr>
                  </a:outerShdw>
                </a:effectLst>
                <a:latin typeface="Arial" pitchFamily="-112" charset="0"/>
              </a:rPr>
              <a:t>Database</a:t>
            </a:r>
            <a:endParaRPr lang="en-US" sz="1400" dirty="0">
              <a:ln w="11430"/>
              <a:solidFill>
                <a:srgbClr val="003399"/>
              </a:solidFill>
              <a:effectLst>
                <a:outerShdw blurRad="25400" algn="tl" rotWithShape="0">
                  <a:srgbClr val="000000">
                    <a:alpha val="43000"/>
                  </a:srgbClr>
                </a:outerShdw>
              </a:effectLst>
              <a:latin typeface="Arial" pitchFamily="-112" charset="0"/>
            </a:endParaRPr>
          </a:p>
        </p:txBody>
      </p:sp>
      <p:sp>
        <p:nvSpPr>
          <p:cNvPr id="262" name="Rounded Rectangle 261"/>
          <p:cNvSpPr/>
          <p:nvPr/>
        </p:nvSpPr>
        <p:spPr bwMode="auto">
          <a:xfrm>
            <a:off x="3900791" y="1491605"/>
            <a:ext cx="807396" cy="424774"/>
          </a:xfrm>
          <a:prstGeom prst="roundRect">
            <a:avLst/>
          </a:prstGeom>
          <a:gradFill rotWithShape="0">
            <a:gsLst>
              <a:gs pos="0">
                <a:schemeClr val="accent1">
                  <a:gamma/>
                  <a:shade val="46275"/>
                  <a:invGamma/>
                </a:schemeClr>
              </a:gs>
              <a:gs pos="100000">
                <a:schemeClr val="accent1"/>
              </a:gs>
            </a:gsLst>
            <a:lin ang="5400000" scaled="1"/>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normalizeH="0" dirty="0" smtClean="0">
                <a:ln w="11430"/>
                <a:solidFill>
                  <a:srgbClr val="F8F8F8"/>
                </a:solidFill>
                <a:effectLst>
                  <a:outerShdw blurRad="25400" algn="tl" rotWithShape="0">
                    <a:srgbClr val="000000">
                      <a:alpha val="43000"/>
                    </a:srgbClr>
                  </a:outerShdw>
                </a:effectLst>
                <a:latin typeface="Arial" pitchFamily="-112" charset="0"/>
              </a:rPr>
              <a:t>Control Services</a:t>
            </a:r>
            <a:endParaRPr kumimoji="0" lang="en-US" sz="1400" i="0" u="none" strike="noStrike" normalizeH="0" dirty="0">
              <a:ln w="11430"/>
              <a:solidFill>
                <a:srgbClr val="F8F8F8"/>
              </a:solidFill>
              <a:effectLst>
                <a:outerShdw blurRad="25400" algn="tl" rotWithShape="0">
                  <a:srgbClr val="000000">
                    <a:alpha val="43000"/>
                  </a:srgbClr>
                </a:outerShdw>
              </a:effectLst>
              <a:latin typeface="Arial" pitchFamily="-112" charset="0"/>
            </a:endParaRPr>
          </a:p>
        </p:txBody>
      </p:sp>
      <p:cxnSp>
        <p:nvCxnSpPr>
          <p:cNvPr id="301" name="Straight Arrow Connector 300"/>
          <p:cNvCxnSpPr>
            <a:stCxn id="216" idx="2"/>
            <a:endCxn id="299" idx="0"/>
          </p:cNvCxnSpPr>
          <p:nvPr/>
        </p:nvCxnSpPr>
        <p:spPr bwMode="auto">
          <a:xfrm flipH="1">
            <a:off x="1737199" y="1248223"/>
            <a:ext cx="2396" cy="852951"/>
          </a:xfrm>
          <a:prstGeom prst="straightConnector1">
            <a:avLst/>
          </a:prstGeom>
          <a:gradFill rotWithShape="0">
            <a:gsLst>
              <a:gs pos="0">
                <a:schemeClr val="accent1">
                  <a:gamma/>
                  <a:shade val="46275"/>
                  <a:invGamma/>
                </a:schemeClr>
              </a:gs>
              <a:gs pos="100000">
                <a:schemeClr val="accent1"/>
              </a:gs>
            </a:gsLst>
            <a:lin ang="5400000" scaled="1"/>
          </a:gradFill>
          <a:ln w="19050" cap="flat" cmpd="sng" algn="ctr">
            <a:solidFill>
              <a:schemeClr val="tx1">
                <a:lumMod val="85000"/>
              </a:schemeClr>
            </a:solidFill>
            <a:prstDash val="solid"/>
            <a:round/>
            <a:headEnd type="arrow" w="med" len="med"/>
            <a:tailEnd type="arrow"/>
          </a:ln>
          <a:effectLst/>
        </p:spPr>
      </p:cxnSp>
      <p:cxnSp>
        <p:nvCxnSpPr>
          <p:cNvPr id="305" name="Straight Arrow Connector 304"/>
          <p:cNvCxnSpPr>
            <a:stCxn id="262" idx="1"/>
          </p:cNvCxnSpPr>
          <p:nvPr/>
        </p:nvCxnSpPr>
        <p:spPr bwMode="auto">
          <a:xfrm flipH="1">
            <a:off x="3171825" y="1703992"/>
            <a:ext cx="728966" cy="524858"/>
          </a:xfrm>
          <a:prstGeom prst="straightConnector1">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arrow" w="med" len="med"/>
            <a:tailEnd type="arrow"/>
          </a:ln>
          <a:effectLst/>
        </p:spPr>
      </p:cxnSp>
      <p:cxnSp>
        <p:nvCxnSpPr>
          <p:cNvPr id="307" name="Straight Arrow Connector 306"/>
          <p:cNvCxnSpPr>
            <a:stCxn id="78" idx="2"/>
          </p:cNvCxnSpPr>
          <p:nvPr/>
        </p:nvCxnSpPr>
        <p:spPr bwMode="auto">
          <a:xfrm flipH="1">
            <a:off x="3028950" y="1456315"/>
            <a:ext cx="408908" cy="677285"/>
          </a:xfrm>
          <a:prstGeom prst="straightConnector1">
            <a:avLst/>
          </a:prstGeom>
          <a:gradFill rotWithShape="0">
            <a:gsLst>
              <a:gs pos="0">
                <a:schemeClr val="accent1">
                  <a:gamma/>
                  <a:shade val="46275"/>
                  <a:invGamma/>
                </a:schemeClr>
              </a:gs>
              <a:gs pos="100000">
                <a:schemeClr val="accent1"/>
              </a:gs>
            </a:gsLst>
            <a:lin ang="5400000" scaled="1"/>
          </a:gradFill>
          <a:ln w="19050" cap="flat" cmpd="sng" algn="ctr">
            <a:solidFill>
              <a:schemeClr val="tx1">
                <a:lumMod val="85000"/>
              </a:schemeClr>
            </a:solidFill>
            <a:prstDash val="solid"/>
            <a:round/>
            <a:headEnd type="none" w="med" len="med"/>
            <a:tailEnd type="arrow"/>
          </a:ln>
          <a:effectLst/>
        </p:spPr>
      </p:cxnSp>
      <p:cxnSp>
        <p:nvCxnSpPr>
          <p:cNvPr id="310" name="Straight Arrow Connector 309"/>
          <p:cNvCxnSpPr>
            <a:stCxn id="216" idx="3"/>
            <a:endCxn id="95" idx="1"/>
          </p:cNvCxnSpPr>
          <p:nvPr/>
        </p:nvCxnSpPr>
        <p:spPr bwMode="auto">
          <a:xfrm flipV="1">
            <a:off x="2146565" y="1120303"/>
            <a:ext cx="2558312" cy="4703"/>
          </a:xfrm>
          <a:prstGeom prst="straightConnector1">
            <a:avLst/>
          </a:prstGeom>
          <a:gradFill rotWithShape="0">
            <a:gsLst>
              <a:gs pos="0">
                <a:schemeClr val="accent1">
                  <a:gamma/>
                  <a:shade val="46275"/>
                  <a:invGamma/>
                </a:schemeClr>
              </a:gs>
              <a:gs pos="100000">
                <a:schemeClr val="accent1"/>
              </a:gs>
            </a:gsLst>
            <a:lin ang="5400000" scaled="1"/>
          </a:gradFill>
          <a:ln w="19050" cap="flat" cmpd="sng" algn="ctr">
            <a:solidFill>
              <a:schemeClr val="tx1">
                <a:lumMod val="85000"/>
              </a:schemeClr>
            </a:solidFill>
            <a:prstDash val="solid"/>
            <a:round/>
            <a:headEnd type="arrow" w="med" len="med"/>
            <a:tailEnd type="arrow"/>
          </a:ln>
          <a:effectLst/>
        </p:spPr>
      </p:cxnSp>
      <p:cxnSp>
        <p:nvCxnSpPr>
          <p:cNvPr id="313" name="Straight Arrow Connector 312"/>
          <p:cNvCxnSpPr>
            <a:stCxn id="78" idx="3"/>
          </p:cNvCxnSpPr>
          <p:nvPr/>
        </p:nvCxnSpPr>
        <p:spPr bwMode="auto">
          <a:xfrm flipV="1">
            <a:off x="3826964" y="1247775"/>
            <a:ext cx="868861" cy="85323"/>
          </a:xfrm>
          <a:prstGeom prst="straightConnector1">
            <a:avLst/>
          </a:prstGeom>
          <a:gradFill rotWithShape="0">
            <a:gsLst>
              <a:gs pos="0">
                <a:schemeClr val="accent1">
                  <a:gamma/>
                  <a:shade val="46275"/>
                  <a:invGamma/>
                </a:schemeClr>
              </a:gs>
              <a:gs pos="100000">
                <a:schemeClr val="accent1"/>
              </a:gs>
            </a:gsLst>
            <a:lin ang="5400000" scaled="1"/>
          </a:gradFill>
          <a:ln w="19050" cap="flat" cmpd="sng" algn="ctr">
            <a:solidFill>
              <a:schemeClr val="tx1">
                <a:lumMod val="85000"/>
              </a:schemeClr>
            </a:solidFill>
            <a:prstDash val="solid"/>
            <a:round/>
            <a:headEnd type="arrow" w="med" len="med"/>
            <a:tailEnd type="arrow"/>
          </a:ln>
          <a:effectLst/>
        </p:spPr>
      </p:cxnSp>
      <p:cxnSp>
        <p:nvCxnSpPr>
          <p:cNvPr id="316" name="Shape 315"/>
          <p:cNvCxnSpPr>
            <a:stCxn id="262" idx="2"/>
          </p:cNvCxnSpPr>
          <p:nvPr/>
        </p:nvCxnSpPr>
        <p:spPr bwMode="auto">
          <a:xfrm rot="16200000" flipH="1">
            <a:off x="5162970" y="1057897"/>
            <a:ext cx="48608" cy="1765571"/>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arrow" w="med" len="med"/>
            <a:tailEnd type="arrow"/>
          </a:ln>
          <a:effectLst/>
        </p:spPr>
      </p:cxnSp>
      <p:cxnSp>
        <p:nvCxnSpPr>
          <p:cNvPr id="319" name="Shape 318"/>
          <p:cNvCxnSpPr>
            <a:stCxn id="262" idx="2"/>
          </p:cNvCxnSpPr>
          <p:nvPr/>
        </p:nvCxnSpPr>
        <p:spPr bwMode="auto">
          <a:xfrm rot="16200000" flipH="1">
            <a:off x="4671723" y="1549145"/>
            <a:ext cx="1040830" cy="1775298"/>
          </a:xfrm>
          <a:prstGeom prst="bentConnector2">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arrow" w="med" len="med"/>
            <a:tailEnd type="arrow"/>
          </a:ln>
          <a:effectLst/>
        </p:spPr>
      </p:cxnSp>
      <p:cxnSp>
        <p:nvCxnSpPr>
          <p:cNvPr id="321" name="Elbow Connector 320"/>
          <p:cNvCxnSpPr>
            <a:stCxn id="262" idx="2"/>
          </p:cNvCxnSpPr>
          <p:nvPr/>
        </p:nvCxnSpPr>
        <p:spPr bwMode="auto">
          <a:xfrm rot="16200000" flipH="1">
            <a:off x="4170749" y="2050118"/>
            <a:ext cx="2033051" cy="1765571"/>
          </a:xfrm>
          <a:prstGeom prst="bentConnector3">
            <a:avLst>
              <a:gd name="adj1" fmla="val 99996"/>
            </a:avLst>
          </a:prstGeom>
          <a:gradFill rotWithShape="0">
            <a:gsLst>
              <a:gs pos="0">
                <a:schemeClr val="accent1">
                  <a:gamma/>
                  <a:shade val="46275"/>
                  <a:invGamma/>
                </a:schemeClr>
              </a:gs>
              <a:gs pos="100000">
                <a:schemeClr val="accent1"/>
              </a:gs>
            </a:gsLst>
            <a:lin ang="5400000" scaled="1"/>
          </a:gradFill>
          <a:ln w="19050" cap="flat" cmpd="sng" algn="ctr">
            <a:solidFill>
              <a:schemeClr val="bg2"/>
            </a:solidFill>
            <a:prstDash val="solid"/>
            <a:round/>
            <a:headEnd type="arrow" w="med" len="med"/>
            <a:tailEnd type="arrow"/>
          </a:ln>
          <a:effectLst/>
        </p:spPr>
      </p:cxnSp>
      <p:cxnSp>
        <p:nvCxnSpPr>
          <p:cNvPr id="325" name="Elbow Connector 324"/>
          <p:cNvCxnSpPr>
            <a:stCxn id="262" idx="2"/>
          </p:cNvCxnSpPr>
          <p:nvPr/>
        </p:nvCxnSpPr>
        <p:spPr bwMode="auto">
          <a:xfrm rot="16200000" flipH="1">
            <a:off x="3672409" y="2548458"/>
            <a:ext cx="3030271" cy="1766111"/>
          </a:xfrm>
          <a:prstGeom prst="bentConnector3">
            <a:avLst>
              <a:gd name="adj1" fmla="val 100004"/>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arrow" w="med" len="med"/>
            <a:tailEnd type="arrow"/>
          </a:ln>
          <a:effectLst/>
        </p:spPr>
      </p:cxnSp>
      <p:cxnSp>
        <p:nvCxnSpPr>
          <p:cNvPr id="328" name="Elbow Connector 327"/>
          <p:cNvCxnSpPr>
            <a:stCxn id="262" idx="2"/>
          </p:cNvCxnSpPr>
          <p:nvPr/>
        </p:nvCxnSpPr>
        <p:spPr bwMode="auto">
          <a:xfrm rot="16200000" flipH="1">
            <a:off x="3170759" y="3050108"/>
            <a:ext cx="4033571" cy="1766111"/>
          </a:xfrm>
          <a:prstGeom prst="bentConnector3">
            <a:avLst>
              <a:gd name="adj1" fmla="val 100023"/>
            </a:avLst>
          </a:prstGeom>
          <a:gradFill rotWithShape="0">
            <a:gsLst>
              <a:gs pos="0">
                <a:schemeClr val="accent1">
                  <a:gamma/>
                  <a:shade val="46275"/>
                  <a:invGamma/>
                </a:schemeClr>
              </a:gs>
              <a:gs pos="100000">
                <a:schemeClr val="accent1"/>
              </a:gs>
            </a:gsLst>
            <a:lin ang="5400000" scaled="1"/>
          </a:gradFill>
          <a:ln w="19050" cap="flat" cmpd="sng" algn="ctr">
            <a:solidFill>
              <a:srgbClr val="D9D9D9"/>
            </a:solidFill>
            <a:prstDash val="solid"/>
            <a:round/>
            <a:headEnd type="arrow" w="med" len="med"/>
            <a:tailEnd type="arrow"/>
          </a:ln>
          <a:effectLst/>
        </p:spPr>
      </p:cxnSp>
      <p:cxnSp>
        <p:nvCxnSpPr>
          <p:cNvPr id="147" name="Straight Arrow Connector 146"/>
          <p:cNvCxnSpPr>
            <a:stCxn id="35" idx="1"/>
            <a:endCxn id="111" idx="3"/>
          </p:cNvCxnSpPr>
          <p:nvPr/>
        </p:nvCxnSpPr>
        <p:spPr bwMode="auto">
          <a:xfrm flipH="1">
            <a:off x="3148623" y="4064536"/>
            <a:ext cx="2927917" cy="204327"/>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149" name="Straight Arrow Connector 148"/>
          <p:cNvCxnSpPr>
            <a:stCxn id="35" idx="1"/>
            <a:endCxn id="114" idx="3"/>
          </p:cNvCxnSpPr>
          <p:nvPr/>
        </p:nvCxnSpPr>
        <p:spPr bwMode="auto">
          <a:xfrm flipH="1" flipV="1">
            <a:off x="3138896" y="3720860"/>
            <a:ext cx="2937644" cy="343676"/>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151" name="Straight Arrow Connector 150"/>
          <p:cNvCxnSpPr>
            <a:stCxn id="38" idx="1"/>
            <a:endCxn id="111" idx="3"/>
          </p:cNvCxnSpPr>
          <p:nvPr/>
        </p:nvCxnSpPr>
        <p:spPr bwMode="auto">
          <a:xfrm flipH="1" flipV="1">
            <a:off x="3148623" y="4268863"/>
            <a:ext cx="2927918" cy="797618"/>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153" name="Straight Arrow Connector 152"/>
          <p:cNvCxnSpPr>
            <a:stCxn id="38" idx="1"/>
            <a:endCxn id="112" idx="3"/>
          </p:cNvCxnSpPr>
          <p:nvPr/>
        </p:nvCxnSpPr>
        <p:spPr bwMode="auto">
          <a:xfrm flipH="1" flipV="1">
            <a:off x="3148623" y="4800642"/>
            <a:ext cx="2927918" cy="265839"/>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157" name="Straight Arrow Connector 156"/>
          <p:cNvCxnSpPr>
            <a:stCxn id="72" idx="1"/>
            <a:endCxn id="112" idx="3"/>
          </p:cNvCxnSpPr>
          <p:nvPr/>
        </p:nvCxnSpPr>
        <p:spPr bwMode="auto">
          <a:xfrm flipH="1" flipV="1">
            <a:off x="3148623" y="4800642"/>
            <a:ext cx="2924673" cy="1274273"/>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159" name="Straight Arrow Connector 158"/>
          <p:cNvCxnSpPr>
            <a:stCxn id="72" idx="1"/>
            <a:endCxn id="115" idx="3"/>
          </p:cNvCxnSpPr>
          <p:nvPr/>
        </p:nvCxnSpPr>
        <p:spPr bwMode="auto">
          <a:xfrm flipH="1" flipV="1">
            <a:off x="3148624" y="5345392"/>
            <a:ext cx="2924672" cy="729523"/>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161" name="Straight Arrow Connector 160"/>
          <p:cNvCxnSpPr>
            <a:stCxn id="72" idx="1"/>
            <a:endCxn id="116" idx="3"/>
          </p:cNvCxnSpPr>
          <p:nvPr/>
        </p:nvCxnSpPr>
        <p:spPr bwMode="auto">
          <a:xfrm flipH="1" flipV="1">
            <a:off x="3148623" y="5890140"/>
            <a:ext cx="2924673" cy="184775"/>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171" name="Straight Arrow Connector 170"/>
          <p:cNvCxnSpPr>
            <a:stCxn id="32" idx="1"/>
            <a:endCxn id="117" idx="3"/>
          </p:cNvCxnSpPr>
          <p:nvPr/>
        </p:nvCxnSpPr>
        <p:spPr bwMode="auto">
          <a:xfrm flipH="1">
            <a:off x="3138895" y="3072318"/>
            <a:ext cx="2937646" cy="100550"/>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173" name="Straight Arrow Connector 172"/>
          <p:cNvCxnSpPr>
            <a:stCxn id="18" idx="1"/>
            <a:endCxn id="113" idx="3"/>
          </p:cNvCxnSpPr>
          <p:nvPr/>
        </p:nvCxnSpPr>
        <p:spPr bwMode="auto">
          <a:xfrm flipH="1">
            <a:off x="3138895" y="2083343"/>
            <a:ext cx="2931160" cy="528564"/>
          </a:xfrm>
          <a:prstGeom prst="straightConnector1">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335" name="Straight Arrow Connector 334"/>
          <p:cNvCxnSpPr>
            <a:stCxn id="262" idx="1"/>
          </p:cNvCxnSpPr>
          <p:nvPr/>
        </p:nvCxnSpPr>
        <p:spPr bwMode="auto">
          <a:xfrm flipH="1" flipV="1">
            <a:off x="2114550" y="1238250"/>
            <a:ext cx="1786241" cy="465742"/>
          </a:xfrm>
          <a:prstGeom prst="straightConnector1">
            <a:avLst/>
          </a:prstGeom>
          <a:gradFill rotWithShape="0">
            <a:gsLst>
              <a:gs pos="0">
                <a:schemeClr val="accent1">
                  <a:gamma/>
                  <a:shade val="46275"/>
                  <a:invGamma/>
                </a:schemeClr>
              </a:gs>
              <a:gs pos="100000">
                <a:schemeClr val="accent1"/>
              </a:gs>
            </a:gsLst>
            <a:lin ang="5400000" scaled="1"/>
          </a:gradFill>
          <a:ln w="19050" cap="flat" cmpd="sng" algn="ctr">
            <a:solidFill>
              <a:schemeClr val="tx1">
                <a:lumMod val="85000"/>
              </a:schemeClr>
            </a:solidFill>
            <a:prstDash val="solid"/>
            <a:round/>
            <a:headEnd type="arrow" w="med" len="med"/>
            <a:tailEnd type="arrow"/>
          </a:ln>
          <a:effectLst/>
        </p:spPr>
      </p:cxnSp>
      <p:cxnSp>
        <p:nvCxnSpPr>
          <p:cNvPr id="105" name="Straight Arrow Connector 104"/>
          <p:cNvCxnSpPr/>
          <p:nvPr/>
        </p:nvCxnSpPr>
        <p:spPr bwMode="auto">
          <a:xfrm>
            <a:off x="3700463" y="1459706"/>
            <a:ext cx="195262" cy="145257"/>
          </a:xfrm>
          <a:prstGeom prst="straightConnector1">
            <a:avLst/>
          </a:prstGeom>
          <a:gradFill rotWithShape="0">
            <a:gsLst>
              <a:gs pos="0">
                <a:schemeClr val="accent1">
                  <a:gamma/>
                  <a:shade val="46275"/>
                  <a:invGamma/>
                </a:schemeClr>
              </a:gs>
              <a:gs pos="100000">
                <a:schemeClr val="accent1"/>
              </a:gs>
            </a:gsLst>
            <a:lin ang="5400000" scaled="1"/>
          </a:gradFill>
          <a:ln w="19050" cap="flat" cmpd="sng" algn="ctr">
            <a:solidFill>
              <a:schemeClr val="tx1">
                <a:lumMod val="85000"/>
              </a:schemeClr>
            </a:solidFill>
            <a:prstDash val="solid"/>
            <a:round/>
            <a:headEnd type="arrow" w="med" len="med"/>
            <a:tailEnd type="arrow"/>
          </a:ln>
          <a:effectLst/>
        </p:spPr>
      </p:cxnSp>
    </p:spTree>
    <p:extLst>
      <p:ext uri="{BB962C8B-B14F-4D97-AF65-F5344CB8AC3E}">
        <p14:creationId xmlns:p14="http://schemas.microsoft.com/office/powerpoint/2010/main" val="1751713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a:xfrm>
            <a:off x="4525384" y="5190845"/>
            <a:ext cx="1128798" cy="71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Batch Processing</a:t>
            </a:r>
            <a:endParaRPr lang="en-US" sz="1600" dirty="0"/>
          </a:p>
        </p:txBody>
      </p:sp>
      <p:sp>
        <p:nvSpPr>
          <p:cNvPr id="95" name="Rectangle 94"/>
          <p:cNvSpPr/>
          <p:nvPr/>
        </p:nvSpPr>
        <p:spPr>
          <a:xfrm>
            <a:off x="4525384" y="2146396"/>
            <a:ext cx="1128798" cy="306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Stream Processing</a:t>
            </a:r>
            <a:endParaRPr lang="en-US" sz="1600" dirty="0"/>
          </a:p>
        </p:txBody>
      </p:sp>
      <p:sp>
        <p:nvSpPr>
          <p:cNvPr id="96" name="Rectangle 95"/>
          <p:cNvSpPr/>
          <p:nvPr/>
        </p:nvSpPr>
        <p:spPr>
          <a:xfrm>
            <a:off x="3932480" y="2135107"/>
            <a:ext cx="592904" cy="377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Disk</a:t>
            </a:r>
            <a:endParaRPr lang="en-US" sz="1600" dirty="0"/>
          </a:p>
        </p:txBody>
      </p:sp>
      <p:sp>
        <p:nvSpPr>
          <p:cNvPr id="88" name="Rectangle 87"/>
          <p:cNvSpPr/>
          <p:nvPr/>
        </p:nvSpPr>
        <p:spPr>
          <a:xfrm>
            <a:off x="4586173" y="5105010"/>
            <a:ext cx="1128798" cy="71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Batch Processing</a:t>
            </a:r>
            <a:endParaRPr lang="en-US" sz="1600" dirty="0"/>
          </a:p>
        </p:txBody>
      </p:sp>
      <p:sp>
        <p:nvSpPr>
          <p:cNvPr id="89" name="Rectangle 88"/>
          <p:cNvSpPr/>
          <p:nvPr/>
        </p:nvSpPr>
        <p:spPr>
          <a:xfrm>
            <a:off x="4586173" y="2049272"/>
            <a:ext cx="1128798" cy="306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Stream Processing</a:t>
            </a:r>
            <a:endParaRPr lang="en-US" sz="1600" dirty="0"/>
          </a:p>
        </p:txBody>
      </p:sp>
      <p:sp>
        <p:nvSpPr>
          <p:cNvPr id="90" name="Rectangle 89"/>
          <p:cNvSpPr/>
          <p:nvPr/>
        </p:nvSpPr>
        <p:spPr>
          <a:xfrm>
            <a:off x="3993269" y="2049272"/>
            <a:ext cx="592904" cy="377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Disk</a:t>
            </a:r>
            <a:endParaRPr lang="en-US" sz="1600" dirty="0"/>
          </a:p>
        </p:txBody>
      </p:sp>
      <p:sp>
        <p:nvSpPr>
          <p:cNvPr id="2" name="Title 1"/>
          <p:cNvSpPr>
            <a:spLocks noGrp="1"/>
          </p:cNvSpPr>
          <p:nvPr>
            <p:ph type="title"/>
          </p:nvPr>
        </p:nvSpPr>
        <p:spPr>
          <a:xfrm>
            <a:off x="990427" y="763939"/>
            <a:ext cx="2023705" cy="400110"/>
          </a:xfrm>
        </p:spPr>
        <p:txBody>
          <a:bodyPr wrap="square">
            <a:spAutoFit/>
          </a:bodyPr>
          <a:lstStyle/>
          <a:p>
            <a:pPr algn="ctr"/>
            <a:r>
              <a:rPr lang="en-US" sz="2000" dirty="0" smtClean="0"/>
              <a:t>Today</a:t>
            </a:r>
            <a:endParaRPr lang="en-US" sz="2000" dirty="0"/>
          </a:p>
        </p:txBody>
      </p:sp>
      <p:sp>
        <p:nvSpPr>
          <p:cNvPr id="10" name="Rectangle 9"/>
          <p:cNvSpPr/>
          <p:nvPr/>
        </p:nvSpPr>
        <p:spPr>
          <a:xfrm>
            <a:off x="1072443" y="2507301"/>
            <a:ext cx="1117600" cy="321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Batch Processing</a:t>
            </a:r>
            <a:endParaRPr lang="en-US" dirty="0"/>
          </a:p>
        </p:txBody>
      </p:sp>
      <p:sp>
        <p:nvSpPr>
          <p:cNvPr id="16" name="Rectangle 15"/>
          <p:cNvSpPr/>
          <p:nvPr/>
        </p:nvSpPr>
        <p:spPr>
          <a:xfrm>
            <a:off x="1072443" y="1988013"/>
            <a:ext cx="1117600" cy="51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Stream Processing</a:t>
            </a:r>
            <a:endParaRPr lang="en-US" dirty="0"/>
          </a:p>
        </p:txBody>
      </p:sp>
      <p:sp>
        <p:nvSpPr>
          <p:cNvPr id="17" name="Rectangle 16"/>
          <p:cNvSpPr/>
          <p:nvPr/>
        </p:nvSpPr>
        <p:spPr>
          <a:xfrm>
            <a:off x="485421" y="1988013"/>
            <a:ext cx="587022" cy="3736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Disk</a:t>
            </a:r>
            <a:endParaRPr lang="en-US" dirty="0"/>
          </a:p>
        </p:txBody>
      </p:sp>
      <p:sp>
        <p:nvSpPr>
          <p:cNvPr id="27" name="Title 1"/>
          <p:cNvSpPr txBox="1">
            <a:spLocks/>
          </p:cNvSpPr>
          <p:nvPr/>
        </p:nvSpPr>
        <p:spPr>
          <a:xfrm>
            <a:off x="3993269" y="490366"/>
            <a:ext cx="2023705" cy="677108"/>
          </a:xfrm>
          <a:prstGeom prst="rect">
            <a:avLst/>
          </a:prstGeom>
        </p:spPr>
        <p:txBody>
          <a:bodyPr vert="horz" wrap="square" lIns="91440" tIns="45720" rIns="91440" bIns="45720" rtlCol="0" anchor="b" anchorCtr="0">
            <a:spAutoFit/>
          </a:bodyPr>
          <a:lstStyle>
            <a:lvl1pPr algn="l" defTabSz="914400" rtl="0" eaLnBrk="1" latinLnBrk="0" hangingPunct="1">
              <a:spcBef>
                <a:spcPct val="0"/>
              </a:spcBef>
              <a:buNone/>
              <a:defRPr sz="3800" kern="1200" cap="all" spc="50" baseline="0">
                <a:solidFill>
                  <a:schemeClr val="tx1"/>
                </a:solidFill>
                <a:effectLst>
                  <a:glow rad="215900">
                    <a:schemeClr val="bg1">
                      <a:alpha val="40000"/>
                    </a:schemeClr>
                  </a:glow>
                </a:effectLst>
                <a:latin typeface="Gill Sans MT" panose="020B0502020104020203" pitchFamily="34" charset="0"/>
                <a:ea typeface="+mj-ea"/>
                <a:cs typeface="Gill Sans MT" panose="020B05020201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dirty="0"/>
          </a:p>
        </p:txBody>
      </p:sp>
      <p:sp>
        <p:nvSpPr>
          <p:cNvPr id="29" name="Title 1"/>
          <p:cNvSpPr txBox="1">
            <a:spLocks/>
          </p:cNvSpPr>
          <p:nvPr/>
        </p:nvSpPr>
        <p:spPr>
          <a:xfrm>
            <a:off x="5824516" y="767364"/>
            <a:ext cx="2023705" cy="400110"/>
          </a:xfrm>
          <a:prstGeom prst="rect">
            <a:avLst/>
          </a:prstGeom>
        </p:spPr>
        <p:txBody>
          <a:bodyPr vert="horz" wrap="square" lIns="91440" tIns="45720" rIns="91440" bIns="45720" rtlCol="0" anchor="b" anchorCtr="0">
            <a:spAutoFit/>
          </a:bodyPr>
          <a:lstStyle>
            <a:lvl1pPr algn="l" defTabSz="914400" rtl="0" eaLnBrk="1" latinLnBrk="0" hangingPunct="1">
              <a:spcBef>
                <a:spcPct val="0"/>
              </a:spcBef>
              <a:buNone/>
              <a:defRPr sz="3800" kern="1200" cap="all" spc="50" baseline="0">
                <a:solidFill>
                  <a:schemeClr val="tx1"/>
                </a:solidFill>
                <a:effectLst>
                  <a:glow rad="215900">
                    <a:schemeClr val="bg1">
                      <a:alpha val="40000"/>
                    </a:schemeClr>
                  </a:glow>
                </a:effectLst>
                <a:latin typeface="Gill Sans MT" panose="020B0502020104020203" pitchFamily="34" charset="0"/>
                <a:ea typeface="+mj-ea"/>
                <a:cs typeface="Gill Sans MT" panose="020B05020201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t>Tomorrow</a:t>
            </a:r>
            <a:endParaRPr lang="en-US" sz="2000" dirty="0"/>
          </a:p>
        </p:txBody>
      </p:sp>
      <p:sp>
        <p:nvSpPr>
          <p:cNvPr id="40" name="Rectangle 39"/>
          <p:cNvSpPr/>
          <p:nvPr/>
        </p:nvSpPr>
        <p:spPr>
          <a:xfrm>
            <a:off x="4669436" y="5036921"/>
            <a:ext cx="1128798" cy="71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Batch Processing</a:t>
            </a:r>
            <a:endParaRPr lang="en-US" sz="1600" dirty="0"/>
          </a:p>
        </p:txBody>
      </p:sp>
      <p:sp>
        <p:nvSpPr>
          <p:cNvPr id="41" name="Rectangle 40"/>
          <p:cNvSpPr/>
          <p:nvPr/>
        </p:nvSpPr>
        <p:spPr>
          <a:xfrm>
            <a:off x="4669436" y="1981183"/>
            <a:ext cx="1128798" cy="306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Stream Processing</a:t>
            </a:r>
            <a:endParaRPr lang="en-US" sz="1600" dirty="0"/>
          </a:p>
        </p:txBody>
      </p:sp>
      <p:sp>
        <p:nvSpPr>
          <p:cNvPr id="42" name="Rectangle 41"/>
          <p:cNvSpPr/>
          <p:nvPr/>
        </p:nvSpPr>
        <p:spPr>
          <a:xfrm>
            <a:off x="4076532" y="1981183"/>
            <a:ext cx="592904" cy="377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Disk</a:t>
            </a:r>
            <a:endParaRPr lang="en-US" sz="1600" dirty="0"/>
          </a:p>
        </p:txBody>
      </p:sp>
      <p:sp>
        <p:nvSpPr>
          <p:cNvPr id="44" name="Rectangle 43"/>
          <p:cNvSpPr/>
          <p:nvPr/>
        </p:nvSpPr>
        <p:spPr>
          <a:xfrm>
            <a:off x="6444943" y="2966352"/>
            <a:ext cx="883552" cy="619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Stream Processing</a:t>
            </a:r>
            <a:endParaRPr lang="en-US" sz="1200" dirty="0"/>
          </a:p>
        </p:txBody>
      </p:sp>
      <p:sp>
        <p:nvSpPr>
          <p:cNvPr id="45" name="Rectangle 44"/>
          <p:cNvSpPr/>
          <p:nvPr/>
        </p:nvSpPr>
        <p:spPr>
          <a:xfrm>
            <a:off x="6444943" y="3919709"/>
            <a:ext cx="883552" cy="619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Stream Processing</a:t>
            </a:r>
            <a:endParaRPr lang="en-US" sz="1200" dirty="0"/>
          </a:p>
        </p:txBody>
      </p:sp>
      <p:sp>
        <p:nvSpPr>
          <p:cNvPr id="46" name="Rectangle 45"/>
          <p:cNvSpPr/>
          <p:nvPr/>
        </p:nvSpPr>
        <p:spPr>
          <a:xfrm>
            <a:off x="7692365" y="2594464"/>
            <a:ext cx="883552" cy="619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Stream Processing</a:t>
            </a:r>
            <a:endParaRPr lang="en-US" sz="1200" dirty="0"/>
          </a:p>
        </p:txBody>
      </p:sp>
      <p:sp>
        <p:nvSpPr>
          <p:cNvPr id="47" name="Rectangle 46"/>
          <p:cNvSpPr/>
          <p:nvPr/>
        </p:nvSpPr>
        <p:spPr>
          <a:xfrm>
            <a:off x="7692365" y="3528062"/>
            <a:ext cx="883552" cy="619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Stream Processing</a:t>
            </a:r>
            <a:endParaRPr lang="en-US" sz="1200" dirty="0"/>
          </a:p>
        </p:txBody>
      </p:sp>
      <p:sp>
        <p:nvSpPr>
          <p:cNvPr id="48" name="Rectangle 47"/>
          <p:cNvSpPr/>
          <p:nvPr/>
        </p:nvSpPr>
        <p:spPr>
          <a:xfrm>
            <a:off x="7692365" y="4538792"/>
            <a:ext cx="883552" cy="619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Stream Processing</a:t>
            </a:r>
            <a:endParaRPr lang="en-US" sz="1200" dirty="0"/>
          </a:p>
        </p:txBody>
      </p:sp>
      <p:cxnSp>
        <p:nvCxnSpPr>
          <p:cNvPr id="49" name="Straight Connector 48"/>
          <p:cNvCxnSpPr>
            <a:endCxn id="45" idx="1"/>
          </p:cNvCxnSpPr>
          <p:nvPr/>
        </p:nvCxnSpPr>
        <p:spPr>
          <a:xfrm>
            <a:off x="5798234" y="3837604"/>
            <a:ext cx="646709" cy="3916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44" idx="1"/>
          </p:cNvCxnSpPr>
          <p:nvPr/>
        </p:nvCxnSpPr>
        <p:spPr>
          <a:xfrm flipV="1">
            <a:off x="5798234" y="3275894"/>
            <a:ext cx="646709" cy="4720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4" idx="3"/>
            <a:endCxn id="46" idx="1"/>
          </p:cNvCxnSpPr>
          <p:nvPr/>
        </p:nvCxnSpPr>
        <p:spPr>
          <a:xfrm flipV="1">
            <a:off x="7328495" y="2904006"/>
            <a:ext cx="363870" cy="371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4" idx="3"/>
            <a:endCxn id="47" idx="1"/>
          </p:cNvCxnSpPr>
          <p:nvPr/>
        </p:nvCxnSpPr>
        <p:spPr>
          <a:xfrm>
            <a:off x="7328495" y="3275894"/>
            <a:ext cx="363870" cy="561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5" idx="3"/>
            <a:endCxn id="48" idx="1"/>
          </p:cNvCxnSpPr>
          <p:nvPr/>
        </p:nvCxnSpPr>
        <p:spPr>
          <a:xfrm>
            <a:off x="7328495" y="4229251"/>
            <a:ext cx="363870" cy="619083"/>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rot="5400000">
            <a:off x="8473111" y="4641598"/>
            <a:ext cx="619084" cy="413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Sensor</a:t>
            </a:r>
            <a:endParaRPr lang="en-US" sz="1200" dirty="0"/>
          </a:p>
        </p:txBody>
      </p:sp>
      <p:sp>
        <p:nvSpPr>
          <p:cNvPr id="61" name="Rectangle 60"/>
          <p:cNvSpPr/>
          <p:nvPr/>
        </p:nvSpPr>
        <p:spPr>
          <a:xfrm rot="5400000">
            <a:off x="8473111" y="3630868"/>
            <a:ext cx="619084" cy="413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Sensor</a:t>
            </a:r>
            <a:endParaRPr lang="en-US" sz="1200" dirty="0"/>
          </a:p>
        </p:txBody>
      </p:sp>
      <p:sp>
        <p:nvSpPr>
          <p:cNvPr id="62" name="Rectangle 61"/>
          <p:cNvSpPr/>
          <p:nvPr/>
        </p:nvSpPr>
        <p:spPr>
          <a:xfrm rot="5400000">
            <a:off x="8473111" y="2697270"/>
            <a:ext cx="619084" cy="413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Sensor</a:t>
            </a:r>
            <a:endParaRPr lang="en-US" sz="1200" dirty="0"/>
          </a:p>
        </p:txBody>
      </p:sp>
      <p:sp>
        <p:nvSpPr>
          <p:cNvPr id="73" name="Rectangle 72"/>
          <p:cNvSpPr/>
          <p:nvPr/>
        </p:nvSpPr>
        <p:spPr>
          <a:xfrm>
            <a:off x="2815562" y="3317220"/>
            <a:ext cx="875905" cy="619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Data</a:t>
            </a:r>
          </a:p>
          <a:p>
            <a:pPr algn="ctr"/>
            <a:r>
              <a:rPr lang="en-US" sz="1200" dirty="0" smtClean="0"/>
              <a:t>Records</a:t>
            </a:r>
            <a:endParaRPr lang="en-US" sz="1200" dirty="0"/>
          </a:p>
        </p:txBody>
      </p:sp>
      <p:cxnSp>
        <p:nvCxnSpPr>
          <p:cNvPr id="1034" name="Straight Connector 1033"/>
          <p:cNvCxnSpPr/>
          <p:nvPr/>
        </p:nvCxnSpPr>
        <p:spPr>
          <a:xfrm>
            <a:off x="3793067" y="1263402"/>
            <a:ext cx="11289" cy="4934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73" idx="1"/>
          </p:cNvCxnSpPr>
          <p:nvPr/>
        </p:nvCxnSpPr>
        <p:spPr>
          <a:xfrm>
            <a:off x="2190043" y="3626762"/>
            <a:ext cx="62551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6423753" y="5122257"/>
            <a:ext cx="904742" cy="619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Data</a:t>
            </a:r>
          </a:p>
          <a:p>
            <a:pPr algn="ctr"/>
            <a:r>
              <a:rPr lang="en-US" sz="1200" dirty="0" smtClean="0"/>
              <a:t>Records</a:t>
            </a:r>
            <a:endParaRPr lang="en-US" sz="1200" dirty="0"/>
          </a:p>
        </p:txBody>
      </p:sp>
      <p:cxnSp>
        <p:nvCxnSpPr>
          <p:cNvPr id="80" name="Straight Connector 79"/>
          <p:cNvCxnSpPr>
            <a:endCxn id="79" idx="1"/>
          </p:cNvCxnSpPr>
          <p:nvPr/>
        </p:nvCxnSpPr>
        <p:spPr>
          <a:xfrm>
            <a:off x="5798234" y="5431799"/>
            <a:ext cx="6255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40" name="Straight Connector 1039"/>
          <p:cNvCxnSpPr>
            <a:stCxn id="16" idx="3"/>
            <a:endCxn id="73" idx="1"/>
          </p:cNvCxnSpPr>
          <p:nvPr/>
        </p:nvCxnSpPr>
        <p:spPr>
          <a:xfrm>
            <a:off x="2190043" y="2247657"/>
            <a:ext cx="625519" cy="13791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79" idx="1"/>
          </p:cNvCxnSpPr>
          <p:nvPr/>
        </p:nvCxnSpPr>
        <p:spPr>
          <a:xfrm>
            <a:off x="5798234" y="3837603"/>
            <a:ext cx="625519" cy="1594196"/>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329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3"/>
          </p:nvPr>
        </p:nvSpPr>
        <p:spPr/>
        <p:txBody>
          <a:bodyPr/>
          <a:lstStyle/>
          <a:p>
            <a:r>
              <a:rPr lang="en-US" dirty="0" smtClean="0"/>
              <a:t>Sensors are everywhere, lots of untapped potential</a:t>
            </a:r>
          </a:p>
          <a:p>
            <a:r>
              <a:rPr lang="en-US" dirty="0"/>
              <a:t>B</a:t>
            </a:r>
            <a:r>
              <a:rPr lang="en-US" dirty="0" smtClean="0"/>
              <a:t>andwidth will remain limited</a:t>
            </a:r>
          </a:p>
          <a:p>
            <a:r>
              <a:rPr lang="en-US" dirty="0" smtClean="0"/>
              <a:t>Most processing and </a:t>
            </a:r>
            <a:r>
              <a:rPr lang="en-US" dirty="0" err="1" smtClean="0"/>
              <a:t>decisioning</a:t>
            </a:r>
            <a:r>
              <a:rPr lang="en-US" dirty="0" smtClean="0"/>
              <a:t> will be made in the streaming domain</a:t>
            </a:r>
          </a:p>
          <a:p>
            <a:r>
              <a:rPr lang="en-US" dirty="0" smtClean="0"/>
              <a:t>The current shortcomings of big data become more pronounced: Infrastructure Insanity, Sharing Difficulties, Non-Modular </a:t>
            </a:r>
            <a:r>
              <a:rPr lang="en-US" dirty="0"/>
              <a:t>E</a:t>
            </a:r>
            <a:r>
              <a:rPr lang="en-US" dirty="0" smtClean="0"/>
              <a:t>verything</a:t>
            </a:r>
            <a:endParaRPr lang="en-US" dirty="0"/>
          </a:p>
        </p:txBody>
      </p:sp>
    </p:spTree>
    <p:extLst>
      <p:ext uri="{BB962C8B-B14F-4D97-AF65-F5344CB8AC3E}">
        <p14:creationId xmlns:p14="http://schemas.microsoft.com/office/powerpoint/2010/main" val="20307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49" y="203042"/>
            <a:ext cx="7295089" cy="677108"/>
          </a:xfrm>
        </p:spPr>
        <p:txBody>
          <a:bodyPr>
            <a:spAutoFit/>
          </a:bodyPr>
          <a:lstStyle/>
          <a:p>
            <a:endParaRPr lang="en-US" dirty="0"/>
          </a:p>
        </p:txBody>
      </p:sp>
      <p:pic>
        <p:nvPicPr>
          <p:cNvPr id="4" name="Picture 8" descr="http://www.productivityinc.com/files/4413/7469/6408/tesla-transpar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37" y="4461204"/>
            <a:ext cx="2766218" cy="8535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productivityinc.com/files/4413/7469/6408/tesla-transpar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37" y="4613604"/>
            <a:ext cx="2766218" cy="853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productivityinc.com/files/4413/7469/6408/tesla-transpar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537" y="4766004"/>
            <a:ext cx="2766218" cy="8535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productivityinc.com/files/4413/7469/6408/tesla-transpar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937" y="4918404"/>
            <a:ext cx="2766218" cy="8535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cehoward\AppData\Local\Microsoft\Windows\Temporary Internet Files\Content.IE5\T12UV5UX\web-server-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0755" y="295978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ehoward\AppData\Local\Microsoft\Windows\Temporary Internet Files\Content.IE5\N9EJN23Y\working_on_computer_500_clr[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1065" y="1444309"/>
            <a:ext cx="1515473" cy="151547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70132" y="2295975"/>
            <a:ext cx="2088445" cy="2483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Capabilities</a:t>
            </a:r>
          </a:p>
          <a:p>
            <a:pPr algn="ctr"/>
            <a:endParaRPr lang="en-US" dirty="0"/>
          </a:p>
          <a:p>
            <a:pPr algn="ctr"/>
            <a:r>
              <a:rPr lang="en-US" dirty="0" smtClean="0"/>
              <a:t>Algorithms</a:t>
            </a:r>
          </a:p>
          <a:p>
            <a:pPr algn="ctr"/>
            <a:r>
              <a:rPr lang="en-US" dirty="0" smtClean="0"/>
              <a:t>Analytics</a:t>
            </a:r>
          </a:p>
          <a:p>
            <a:pPr algn="ctr"/>
            <a:r>
              <a:rPr lang="en-US" dirty="0" smtClean="0"/>
              <a:t>Dashboards</a:t>
            </a:r>
          </a:p>
          <a:p>
            <a:pPr algn="ctr"/>
            <a:r>
              <a:rPr lang="en-US" dirty="0" smtClean="0"/>
              <a:t>Visualizations</a:t>
            </a:r>
          </a:p>
          <a:p>
            <a:pPr algn="ctr"/>
            <a:r>
              <a:rPr lang="en-US" dirty="0" smtClean="0"/>
              <a:t>Tuning Tools</a:t>
            </a:r>
          </a:p>
          <a:p>
            <a:pPr algn="ctr"/>
            <a:r>
              <a:rPr lang="en-US" dirty="0" smtClean="0"/>
              <a:t>App Integrations</a:t>
            </a:r>
          </a:p>
        </p:txBody>
      </p:sp>
      <p:sp>
        <p:nvSpPr>
          <p:cNvPr id="9" name="Left-Right Arrow 8"/>
          <p:cNvSpPr/>
          <p:nvPr/>
        </p:nvSpPr>
        <p:spPr>
          <a:xfrm rot="1562050">
            <a:off x="3546263" y="2551288"/>
            <a:ext cx="837423" cy="5665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18368262">
            <a:off x="3607867" y="4251920"/>
            <a:ext cx="837423" cy="5665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5578507" y="3286113"/>
            <a:ext cx="837423" cy="5665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descr="C:\Users\cehoward\AppData\Local\Microsoft\Windows\Temporary Internet Files\Content.IE5\N9EJN23Y\working_on_computer_500_clr[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3465" y="1596709"/>
            <a:ext cx="1515473" cy="15154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cehoward\AppData\Local\Microsoft\Windows\Temporary Internet Files\Content.IE5\N9EJN23Y\working_on_computer_500_clr[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5865" y="1749109"/>
            <a:ext cx="1515473" cy="151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040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endParaRPr lang="en-US"/>
          </a:p>
        </p:txBody>
      </p:sp>
      <p:sp>
        <p:nvSpPr>
          <p:cNvPr id="3" name="Footer Placeholder 2"/>
          <p:cNvSpPr>
            <a:spLocks noGrp="1"/>
          </p:cNvSpPr>
          <p:nvPr>
            <p:ph type="ftr" sz="quarter" idx="13"/>
          </p:nvPr>
        </p:nvSpPr>
        <p:spPr>
          <a:xfrm>
            <a:off x="-15240" y="6553200"/>
            <a:ext cx="9144000" cy="365125"/>
          </a:xfrm>
        </p:spPr>
        <p:txBody>
          <a:bodyPr/>
          <a:lstStyle/>
          <a:p>
            <a:endParaRPr lang="en-US" dirty="0" smtClean="0"/>
          </a:p>
        </p:txBody>
      </p:sp>
    </p:spTree>
    <p:extLst>
      <p:ext uri="{BB962C8B-B14F-4D97-AF65-F5344CB8AC3E}">
        <p14:creationId xmlns:p14="http://schemas.microsoft.com/office/powerpoint/2010/main" val="3260856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1114_infochimps</Template>
  <TotalTime>6398</TotalTime>
  <Words>521</Words>
  <Application>Microsoft Office PowerPoint</Application>
  <PresentationFormat>On-screen Show (4:3)</PresentationFormat>
  <Paragraphs>125</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Gill Sans</vt:lpstr>
      <vt:lpstr>Gill Sans MT</vt:lpstr>
      <vt:lpstr>Arial Narrow</vt:lpstr>
      <vt:lpstr>Calibri</vt:lpstr>
      <vt:lpstr>Horizon</vt:lpstr>
      <vt:lpstr>Big Sensor Data; Little Networks: How Sensors Will Define Data System Architecture</vt:lpstr>
      <vt:lpstr>Over 99.5% of all data is not being leveraged</vt:lpstr>
      <vt:lpstr>Real Embedded Systems</vt:lpstr>
      <vt:lpstr>Today</vt:lpstr>
      <vt:lpstr>Summary</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Kersplody Data Omniscience</dc:title>
  <dc:creator>Tim Gruhl</dc:creator>
  <cp:lastModifiedBy>Christopher Howard</cp:lastModifiedBy>
  <cp:revision>383</cp:revision>
  <cp:lastPrinted>2015-01-11T20:45:39Z</cp:lastPrinted>
  <dcterms:created xsi:type="dcterms:W3CDTF">2014-11-11T08:17:18Z</dcterms:created>
  <dcterms:modified xsi:type="dcterms:W3CDTF">2015-02-21T02:22:27Z</dcterms:modified>
</cp:coreProperties>
</file>