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sldIdLst>
    <p:sldId id="256" r:id="rId2"/>
    <p:sldId id="257" r:id="rId3"/>
    <p:sldId id="258" r:id="rId4"/>
    <p:sldId id="291" r:id="rId5"/>
    <p:sldId id="259" r:id="rId6"/>
    <p:sldId id="295" r:id="rId7"/>
    <p:sldId id="260" r:id="rId8"/>
    <p:sldId id="293" r:id="rId9"/>
    <p:sldId id="294" r:id="rId10"/>
    <p:sldId id="261" r:id="rId11"/>
    <p:sldId id="262" r:id="rId12"/>
    <p:sldId id="263" r:id="rId13"/>
    <p:sldId id="290" r:id="rId14"/>
    <p:sldId id="264" r:id="rId15"/>
    <p:sldId id="265" r:id="rId16"/>
    <p:sldId id="266" r:id="rId17"/>
    <p:sldId id="268" r:id="rId18"/>
    <p:sldId id="269" r:id="rId19"/>
    <p:sldId id="270" r:id="rId20"/>
    <p:sldId id="271" r:id="rId21"/>
    <p:sldId id="267" r:id="rId22"/>
    <p:sldId id="272" r:id="rId23"/>
    <p:sldId id="274" r:id="rId24"/>
    <p:sldId id="273"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99" autoAdjust="0"/>
  </p:normalViewPr>
  <p:slideViewPr>
    <p:cSldViewPr>
      <p:cViewPr>
        <p:scale>
          <a:sx n="40" d="100"/>
          <a:sy n="40" d="100"/>
        </p:scale>
        <p:origin x="-850" y="-101"/>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8A5DEB-1458-4F31-8586-E4C47D1713E8}" type="datetimeFigureOut">
              <a:rPr lang="en-US" smtClean="0"/>
              <a:pPr/>
              <a:t>3/12/2012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036ECF-D71E-45AE-8E93-6E13090E56A0}" type="slidenum">
              <a:rPr lang="en-US" smtClean="0"/>
              <a:pPr/>
              <a:t>‹#›</a:t>
            </a:fld>
            <a:endParaRPr lang="en-US"/>
          </a:p>
        </p:txBody>
      </p:sp>
    </p:spTree>
    <p:extLst>
      <p:ext uri="{BB962C8B-B14F-4D97-AF65-F5344CB8AC3E}">
        <p14:creationId xmlns:p14="http://schemas.microsoft.com/office/powerpoint/2010/main" xmlns="" val="1632303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see page 950 for more explanation but basically a work force planning model is a type of </a:t>
            </a:r>
            <a:r>
              <a:rPr lang="en-US" baseline="0" dirty="0" err="1" smtClean="0"/>
              <a:t>markov</a:t>
            </a:r>
            <a:r>
              <a:rPr lang="en-US" baseline="0" dirty="0" smtClean="0"/>
              <a:t> chain that can help us determine the number of each type of employee available in the steady state. This can be used for long term planning. </a:t>
            </a:r>
          </a:p>
          <a:p>
            <a:r>
              <a:rPr lang="en-US" baseline="0" dirty="0" smtClean="0"/>
              <a:t>In the other Markov chains we have studied, we do analysis with “the steady state probabilities” but in the work force planning models, we similarly analyze something called “the steady state census” (example provided later)</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2</a:t>
            </a:fld>
            <a:endParaRPr lang="en-US"/>
          </a:p>
        </p:txBody>
      </p:sp>
    </p:spTree>
    <p:extLst>
      <p:ext uri="{BB962C8B-B14F-4D97-AF65-F5344CB8AC3E}">
        <p14:creationId xmlns:p14="http://schemas.microsoft.com/office/powerpoint/2010/main" xmlns="" val="2785594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we</a:t>
            </a:r>
            <a:r>
              <a:rPr lang="en-US" baseline="0" dirty="0" smtClean="0"/>
              <a:t> did is plug in numbers. </a:t>
            </a:r>
            <a:r>
              <a:rPr lang="en-US" dirty="0" smtClean="0"/>
              <a:t>For each group within the organization</a:t>
            </a:r>
            <a:r>
              <a:rPr lang="en-US" baseline="0" dirty="0" smtClean="0"/>
              <a:t> (1 though s), we create this equation. Now we have a system of s equations. If the steady state census exists, there will be a solution. If the steady state census does not exist, there will be no solution. </a:t>
            </a:r>
          </a:p>
          <a:p>
            <a:endParaRPr lang="en-US" baseline="0" dirty="0" smtClean="0"/>
          </a:p>
          <a:p>
            <a:r>
              <a:rPr lang="en-US" baseline="0" dirty="0" smtClean="0"/>
              <a:t>Looking at these equations, we notice given the </a:t>
            </a:r>
            <a:r>
              <a:rPr lang="en-US" baseline="0" dirty="0" err="1" smtClean="0"/>
              <a:t>pij’s</a:t>
            </a:r>
            <a:r>
              <a:rPr lang="en-US" baseline="0" dirty="0" smtClean="0"/>
              <a:t> (the fraction of people beginning in one group that begin a same/different group in one time period) and given the Hi’s, we can solve for the set of all N (the steady state census).</a:t>
            </a:r>
          </a:p>
          <a:p>
            <a:endParaRPr lang="en-US" baseline="0" dirty="0" smtClean="0"/>
          </a:p>
          <a:p>
            <a:r>
              <a:rPr lang="en-US" baseline="0" dirty="0" smtClean="0"/>
              <a:t>Or given the </a:t>
            </a:r>
            <a:r>
              <a:rPr lang="en-US" baseline="0" dirty="0" err="1" smtClean="0"/>
              <a:t>pijs</a:t>
            </a:r>
            <a:r>
              <a:rPr lang="en-US" baseline="0" dirty="0" smtClean="0"/>
              <a:t> and a desired steady state census (N), we can solve for H’s (find out what hiring policy will provide this steady state). Remember that some H’s may be negative (“firing”) in order to get a steady state census. </a:t>
            </a:r>
          </a:p>
          <a:p>
            <a:endParaRPr lang="en-US" baseline="0" dirty="0" smtClean="0"/>
          </a:p>
          <a:p>
            <a:r>
              <a:rPr lang="en-US" baseline="0" dirty="0" smtClean="0"/>
              <a:t>This means in the steady-state, there are 24,390 children at the beginning of each period, etc</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14,000 retired</a:t>
            </a:r>
            <a:r>
              <a:rPr lang="en-US" baseline="0" dirty="0" smtClean="0"/>
              <a:t> people each need $5000/yr, so a total of $73 Million/yr is needed to support all of them. That means $73M is how much all the working adults need to contribute. Since there are 24,000 working adults, this means that each person needs to contribute $3000/yr </a:t>
            </a:r>
          </a:p>
          <a:p>
            <a:endParaRPr lang="en-US" baseline="0" dirty="0" smtClean="0"/>
          </a:p>
          <a:p>
            <a:r>
              <a:rPr lang="en-US" baseline="0" dirty="0" smtClean="0"/>
              <a:t>This example problem demonstrates an application of knowing SS</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should solve for the new steady state census</a:t>
            </a:r>
            <a:r>
              <a:rPr lang="en-US" baseline="0" dirty="0" smtClean="0"/>
              <a:t>. Then we can use the new number of retired people and working adults to find the new contribution each working adult makes every year. </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17</a:t>
            </a:fld>
            <a:endParaRPr lang="en-US"/>
          </a:p>
        </p:txBody>
      </p:sp>
    </p:spTree>
    <p:extLst>
      <p:ext uri="{BB962C8B-B14F-4D97-AF65-F5344CB8AC3E}">
        <p14:creationId xmlns:p14="http://schemas.microsoft.com/office/powerpoint/2010/main" xmlns="" val="3698504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Previous, there was matrix</a:t>
            </a:r>
            <a:r>
              <a:rPr lang="en-US" baseline="0" dirty="0" smtClean="0"/>
              <a:t> P, which represented the fractions of people staying in the same group, or going to another group over one time period. Since we are assuming a change in the fraction of people who move from retirement to death group, we have matrix P prime. Notice only the two fractions have changed. </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18</a:t>
            </a:fld>
            <a:endParaRPr lang="en-US"/>
          </a:p>
        </p:txBody>
      </p:sp>
    </p:spTree>
    <p:extLst>
      <p:ext uri="{BB962C8B-B14F-4D97-AF65-F5344CB8AC3E}">
        <p14:creationId xmlns:p14="http://schemas.microsoft.com/office/powerpoint/2010/main" xmlns="" val="3595897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we did is plug</a:t>
            </a:r>
            <a:r>
              <a:rPr lang="en-US" baseline="0" dirty="0" smtClean="0"/>
              <a:t> in the numbers, notice only one equation changes and only one value of the solution changes. </a:t>
            </a:r>
          </a:p>
          <a:p>
            <a:endParaRPr lang="en-US" baseline="0" dirty="0" smtClean="0"/>
          </a:p>
          <a:p>
            <a:r>
              <a:rPr lang="en-US" baseline="0" dirty="0" smtClean="0"/>
              <a:t>With a smaller death rate for the retired, there are now more retired people in the population.</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19</a:t>
            </a:fld>
            <a:endParaRPr lang="en-US"/>
          </a:p>
        </p:txBody>
      </p:sp>
    </p:spTree>
    <p:extLst>
      <p:ext uri="{BB962C8B-B14F-4D97-AF65-F5344CB8AC3E}">
        <p14:creationId xmlns:p14="http://schemas.microsoft.com/office/powerpoint/2010/main" xmlns="" val="4145781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retired people means more money is required to support them. Since the same no. of people that are working are also retired, the $5000 per retired person required, also means $5000 per working person required.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20</a:t>
            </a:fld>
            <a:endParaRPr lang="en-US"/>
          </a:p>
        </p:txBody>
      </p:sp>
    </p:spTree>
    <p:extLst>
      <p:ext uri="{BB962C8B-B14F-4D97-AF65-F5344CB8AC3E}">
        <p14:creationId xmlns:p14="http://schemas.microsoft.com/office/powerpoint/2010/main" xmlns="" val="3852188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actuality</a:t>
            </a:r>
            <a:r>
              <a:rPr lang="en-US" baseline="0" dirty="0" smtClean="0"/>
              <a:t> we don’t like this model…because the </a:t>
            </a:r>
            <a:r>
              <a:rPr lang="en-US" baseline="0" dirty="0" err="1" smtClean="0"/>
              <a:t>american</a:t>
            </a:r>
            <a:r>
              <a:rPr lang="en-US" baseline="0" dirty="0" smtClean="0"/>
              <a:t> population (N1+N2+N3) is not in a steady state. The constant value of 1000 birthrates can only be accurate for one time period. Once the new adults are produced, there is a limitation that they collectively produce only 1000 children. This model is good for maintaining a constant population.</a:t>
            </a:r>
          </a:p>
          <a:p>
            <a:endParaRPr lang="en-US" baseline="0" dirty="0" smtClean="0"/>
          </a:p>
          <a:p>
            <a:r>
              <a:rPr lang="en-US" baseline="0" dirty="0" smtClean="0"/>
              <a:t> In reality, the number of births per year is dependent on of number of adults. There </a:t>
            </a:r>
            <a:r>
              <a:rPr lang="en-US" baseline="0" dirty="0" err="1" smtClean="0"/>
              <a:t>isnt</a:t>
            </a:r>
            <a:r>
              <a:rPr lang="en-US" baseline="0" dirty="0" smtClean="0"/>
              <a:t> really a “hiring policy” of 1000 children born to </a:t>
            </a:r>
            <a:r>
              <a:rPr lang="en-US" baseline="0" dirty="0" err="1" smtClean="0"/>
              <a:t>america</a:t>
            </a:r>
            <a:r>
              <a:rPr lang="en-US" baseline="0" dirty="0" smtClean="0"/>
              <a:t> each year. Even in china, where couples are limited to one child, the birthrate still depends on number of adults, because china has not put a max/min on number of children that should be “hired/fired”, that is enter or leave their country every year. </a:t>
            </a:r>
          </a:p>
          <a:p>
            <a:endParaRPr lang="en-US" baseline="0" dirty="0" smtClean="0"/>
          </a:p>
          <a:p>
            <a:r>
              <a:rPr lang="en-US" baseline="0" dirty="0" smtClean="0"/>
              <a:t>Simply: not a good model for population unless you consider a constant population. But for organizations, it is a good model because it shows how many should be hired/fired to stay in the steady state.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9036ECF-D71E-45AE-8E93-6E13090E56A0}"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fractions of people transitioning</a:t>
            </a:r>
            <a:r>
              <a:rPr lang="en-US" baseline="0" dirty="0" smtClean="0"/>
              <a:t> the same/different groups will remain the same. We need to use the new information (H1) to find out what the steady state census is in this case. Then once we know how many people are in each group, we can find out how much the working adults will need to each contribute. </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22</a:t>
            </a:fld>
            <a:endParaRPr lang="en-US"/>
          </a:p>
        </p:txBody>
      </p:sp>
    </p:spTree>
    <p:extLst>
      <p:ext uri="{BB962C8B-B14F-4D97-AF65-F5344CB8AC3E}">
        <p14:creationId xmlns:p14="http://schemas.microsoft.com/office/powerpoint/2010/main" xmlns="" val="14012997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to assume a population because of the equations, we can either have the </a:t>
            </a:r>
            <a:r>
              <a:rPr lang="en-US" dirty="0" err="1" smtClean="0"/>
              <a:t>pijs</a:t>
            </a:r>
            <a:r>
              <a:rPr lang="en-US" dirty="0" smtClean="0"/>
              <a:t> and the H’s to find a SS or we can have the </a:t>
            </a:r>
            <a:r>
              <a:rPr lang="en-US" dirty="0" err="1" smtClean="0"/>
              <a:t>pijs</a:t>
            </a:r>
            <a:r>
              <a:rPr lang="en-US" dirty="0" smtClean="0"/>
              <a:t> and the SS (the N’s) to find the H’s. </a:t>
            </a:r>
          </a:p>
          <a:p>
            <a:endParaRPr lang="en-US" dirty="0" smtClean="0"/>
          </a:p>
          <a:p>
            <a:r>
              <a:rPr lang="en-US" dirty="0" smtClean="0"/>
              <a:t>Since we are trying to find the H’s (the hiring rate, the birthrate), we need the desired SS, which is assume: a population of 60,000=N1+N2+N3, and we want 50% of the population to be working</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23</a:t>
            </a:fld>
            <a:endParaRPr lang="en-US"/>
          </a:p>
        </p:txBody>
      </p:sp>
    </p:spTree>
    <p:extLst>
      <p:ext uri="{BB962C8B-B14F-4D97-AF65-F5344CB8AC3E}">
        <p14:creationId xmlns:p14="http://schemas.microsoft.com/office/powerpoint/2010/main" xmlns="" val="132086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this is how we set up a work for planning type</a:t>
            </a:r>
            <a:r>
              <a:rPr lang="en-US" baseline="0" dirty="0" smtClean="0"/>
              <a:t> problem, first identify the organization. Then within the organization, there are s groups. Also there is an s+1 group, those who leave the organization. Go ahead and think of these groups as the “states” (like state </a:t>
            </a:r>
            <a:r>
              <a:rPr lang="en-US" baseline="0" dirty="0" err="1" smtClean="0"/>
              <a:t>i</a:t>
            </a:r>
            <a:r>
              <a:rPr lang="en-US" baseline="0" dirty="0" smtClean="0"/>
              <a:t>, state j)</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3</a:t>
            </a:fld>
            <a:endParaRPr lang="en-US"/>
          </a:p>
        </p:txBody>
      </p:sp>
    </p:spTree>
    <p:extLst>
      <p:ext uri="{BB962C8B-B14F-4D97-AF65-F5344CB8AC3E}">
        <p14:creationId xmlns:p14="http://schemas.microsoft.com/office/powerpoint/2010/main" xmlns="" val="301878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24</a:t>
            </a:fld>
            <a:endParaRPr lang="en-US"/>
          </a:p>
        </p:txBody>
      </p:sp>
    </p:spTree>
    <p:extLst>
      <p:ext uri="{BB962C8B-B14F-4D97-AF65-F5344CB8AC3E}">
        <p14:creationId xmlns:p14="http://schemas.microsoft.com/office/powerpoint/2010/main" xmlns="" val="1160158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solution</a:t>
            </a:r>
            <a:r>
              <a:rPr lang="en-US" baseline="0" dirty="0" smtClean="0"/>
              <a:t> means, we can have each working adult only contributing $1,667 per year (a small burden). We can have 50% of our population working, and we can have a steady state census. However, the birthrate will have to stay at 866.66/</a:t>
            </a:r>
            <a:r>
              <a:rPr lang="en-US" baseline="0" dirty="0" err="1" smtClean="0"/>
              <a:t>yr</a:t>
            </a:r>
            <a:r>
              <a:rPr lang="en-US" baseline="0" dirty="0" smtClean="0"/>
              <a:t> to maintain this.</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25</a:t>
            </a:fld>
            <a:endParaRPr lang="en-US"/>
          </a:p>
        </p:txBody>
      </p:sp>
    </p:spTree>
    <p:extLst>
      <p:ext uri="{BB962C8B-B14F-4D97-AF65-F5344CB8AC3E}">
        <p14:creationId xmlns:p14="http://schemas.microsoft.com/office/powerpoint/2010/main" xmlns="" val="396567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Scenario 1:</a:t>
            </a:r>
            <a:r>
              <a:rPr lang="en-US" baseline="0" dirty="0" smtClean="0"/>
              <a:t> original ex, with 5% retired people die each year</a:t>
            </a:r>
          </a:p>
          <a:p>
            <a:r>
              <a:rPr lang="en-US" baseline="0" dirty="0" err="1" smtClean="0"/>
              <a:t>Sen</a:t>
            </a:r>
            <a:r>
              <a:rPr lang="en-US" baseline="0" dirty="0" smtClean="0"/>
              <a:t> 2: our model, 5% retired die each year, 50% working, and 3:1 ratio</a:t>
            </a:r>
          </a:p>
          <a:p>
            <a:r>
              <a:rPr lang="en-US" baseline="0" dirty="0" err="1" smtClean="0"/>
              <a:t>Sen</a:t>
            </a:r>
            <a:r>
              <a:rPr lang="en-US" baseline="0" dirty="0" smtClean="0"/>
              <a:t> 3: with the 3% retired die each year, and $5000 contribution </a:t>
            </a:r>
          </a:p>
          <a:p>
            <a:endParaRPr lang="en-US" baseline="0" dirty="0" smtClean="0"/>
          </a:p>
          <a:p>
            <a:r>
              <a:rPr lang="en-US" baseline="0" dirty="0" smtClean="0"/>
              <a:t>What can this table tell us?</a:t>
            </a:r>
          </a:p>
          <a:p>
            <a:r>
              <a:rPr lang="en-US" baseline="0" dirty="0" smtClean="0"/>
              <a:t>We can only make general conclusions…</a:t>
            </a:r>
          </a:p>
          <a:p>
            <a:r>
              <a:rPr lang="en-US" baseline="0" dirty="0" smtClean="0"/>
              <a:t>One way to interpret this table, is to see how we can use the model to significantly lower the financial burden on the individual worker. However, if we compare this sen2 with the others, we are suggesting its better to not have medical advances to reduce the retirement death rate. We are suggesting a large adult population only be permitted to have so many children. Even though, this is what the math model can tell us, is this really the suggestion we want to make? </a:t>
            </a:r>
          </a:p>
          <a:p>
            <a:endParaRPr lang="en-US" baseline="0" dirty="0" smtClean="0"/>
          </a:p>
          <a:p>
            <a:r>
              <a:rPr lang="en-US" baseline="0" dirty="0" smtClean="0"/>
              <a:t>From a financial standpoint we can say Sen2 is “best” based on the math model. But from an ethical standpoint we cannot really say which is “best”, because there is no “ethical data” in the table to compare them…</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26</a:t>
            </a:fld>
            <a:endParaRPr lang="en-US"/>
          </a:p>
        </p:txBody>
      </p:sp>
    </p:spTree>
    <p:extLst>
      <p:ext uri="{BB962C8B-B14F-4D97-AF65-F5344CB8AC3E}">
        <p14:creationId xmlns:p14="http://schemas.microsoft.com/office/powerpoint/2010/main" xmlns="" val="4155180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now,</a:t>
            </a:r>
            <a:r>
              <a:rPr lang="en-US" baseline="0" dirty="0" smtClean="0"/>
              <a:t> we want to assume no one can be hired and automatically tenured. We assume only the untenured can be hired, and then some will later become tenured. </a:t>
            </a:r>
          </a:p>
          <a:p>
            <a:endParaRPr lang="en-US" baseline="0" dirty="0" smtClean="0"/>
          </a:p>
          <a:p>
            <a:r>
              <a:rPr lang="en-US" baseline="0" dirty="0" smtClean="0"/>
              <a:t>No one can once be tenured, and then return to untenured. </a:t>
            </a:r>
          </a:p>
          <a:p>
            <a:endParaRPr lang="en-US" baseline="0" dirty="0" smtClean="0"/>
          </a:p>
          <a:p>
            <a:r>
              <a:rPr lang="en-US" baseline="0" dirty="0" smtClean="0"/>
              <a:t>Just like we assume no one can be hired already tenured, we assume no tenured member can  be fired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28</a:t>
            </a:fld>
            <a:endParaRPr lang="en-US"/>
          </a:p>
        </p:txBody>
      </p:sp>
    </p:spTree>
    <p:extLst>
      <p:ext uri="{BB962C8B-B14F-4D97-AF65-F5344CB8AC3E}">
        <p14:creationId xmlns:p14="http://schemas.microsoft.com/office/powerpoint/2010/main" xmlns="" val="11728620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the values</a:t>
            </a:r>
            <a:r>
              <a:rPr lang="en-US" baseline="0" dirty="0" smtClean="0"/>
              <a:t> in the matrix are NOT probabilities. They are the fraction of people that remain in same group, or go to another group over one time period, t. </a:t>
            </a:r>
          </a:p>
          <a:p>
            <a:endParaRPr lang="en-US" baseline="0" dirty="0" smtClean="0"/>
          </a:p>
          <a:p>
            <a:r>
              <a:rPr lang="en-US" baseline="0" dirty="0" smtClean="0"/>
              <a:t>Notice the same rules apply, the values of each row must sum to 1, so that all members of the group are accounted for. </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30</a:t>
            </a:fld>
            <a:endParaRPr lang="en-US"/>
          </a:p>
        </p:txBody>
      </p:sp>
    </p:spTree>
    <p:extLst>
      <p:ext uri="{BB962C8B-B14F-4D97-AF65-F5344CB8AC3E}">
        <p14:creationId xmlns:p14="http://schemas.microsoft.com/office/powerpoint/2010/main" xmlns="" val="39595151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existence of a </a:t>
            </a:r>
            <a:r>
              <a:rPr lang="en-US" dirty="0" err="1" smtClean="0"/>
              <a:t>soln</a:t>
            </a:r>
            <a:r>
              <a:rPr lang="en-US" dirty="0" smtClean="0"/>
              <a:t> means the steady state census exists. Means the staff of 100 has 33 UT and 67 T.</a:t>
            </a:r>
          </a:p>
          <a:p>
            <a:r>
              <a:rPr lang="en-US" dirty="0" smtClean="0"/>
              <a:t>To maintain this steady state, hire 6.67 people as new UT</a:t>
            </a:r>
            <a:r>
              <a:rPr lang="en-US" baseline="0" dirty="0" smtClean="0"/>
              <a:t> every year</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32</a:t>
            </a:fld>
            <a:endParaRPr lang="en-US"/>
          </a:p>
        </p:txBody>
      </p:sp>
    </p:spTree>
    <p:extLst>
      <p:ext uri="{BB962C8B-B14F-4D97-AF65-F5344CB8AC3E}">
        <p14:creationId xmlns:p14="http://schemas.microsoft.com/office/powerpoint/2010/main" xmlns="" val="28840783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first </a:t>
            </a:r>
            <a:r>
              <a:rPr lang="en-US" dirty="0" err="1" smtClean="0"/>
              <a:t>soln</a:t>
            </a:r>
            <a:r>
              <a:rPr lang="en-US" dirty="0" smtClean="0"/>
              <a:t>, we assumed no one from the tenured group can be hired/fired, so essentially</a:t>
            </a:r>
            <a:r>
              <a:rPr lang="en-US" baseline="0" dirty="0" smtClean="0"/>
              <a:t> we said that H2=0.</a:t>
            </a:r>
          </a:p>
          <a:p>
            <a:r>
              <a:rPr lang="en-US" baseline="0" dirty="0" smtClean="0"/>
              <a:t>Seeing that 33% UT staff resulted in hiring 6.67 UT every year, any value of x greater than 33.33 percent would either mean a staff larger than 100, or firing some tenured staff to keep the value at 100. </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33</a:t>
            </a:fld>
            <a:endParaRPr lang="en-US"/>
          </a:p>
        </p:txBody>
      </p:sp>
    </p:spTree>
    <p:extLst>
      <p:ext uri="{BB962C8B-B14F-4D97-AF65-F5344CB8AC3E}">
        <p14:creationId xmlns:p14="http://schemas.microsoft.com/office/powerpoint/2010/main" xmlns="" val="36321821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be considering and h2, the possibility of hiring and firing a tenured staff member</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34</a:t>
            </a:fld>
            <a:endParaRPr lang="en-US"/>
          </a:p>
        </p:txBody>
      </p:sp>
    </p:spTree>
    <p:extLst>
      <p:ext uri="{BB962C8B-B14F-4D97-AF65-F5344CB8AC3E}">
        <p14:creationId xmlns:p14="http://schemas.microsoft.com/office/powerpoint/2010/main" xmlns="" val="39381262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if we were set h2 at 0, it would mean h1 is 2 (hire 2 UT every year), however the tenured staff would not be at 90, the tenured staff would shrink below 90 (and therefore less than 100 members)</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35</a:t>
            </a:fld>
            <a:endParaRPr lang="en-US"/>
          </a:p>
        </p:txBody>
      </p:sp>
    </p:spTree>
    <p:extLst>
      <p:ext uri="{BB962C8B-B14F-4D97-AF65-F5344CB8AC3E}">
        <p14:creationId xmlns:p14="http://schemas.microsoft.com/office/powerpoint/2010/main" xmlns="" val="2536663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if we were set h2 at 0, it would mean h1 is 8 (hire 8 UT every year), however the tenured staff would not be at 60, the tenured staff would grow above 60 (and therefore more than 100 members)</a:t>
            </a:r>
            <a:endParaRPr lang="en-US" dirty="0" smtClean="0"/>
          </a:p>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37</a:t>
            </a:fld>
            <a:endParaRPr lang="en-US"/>
          </a:p>
        </p:txBody>
      </p:sp>
    </p:spTree>
    <p:extLst>
      <p:ext uri="{BB962C8B-B14F-4D97-AF65-F5344CB8AC3E}">
        <p14:creationId xmlns:p14="http://schemas.microsoft.com/office/powerpoint/2010/main" xmlns="" val="390664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explain the first sentence,</a:t>
            </a:r>
            <a:r>
              <a:rPr lang="en-US" baseline="0" dirty="0" smtClean="0"/>
              <a:t> then explain how p-</a:t>
            </a:r>
            <a:r>
              <a:rPr lang="en-US" baseline="0" dirty="0" err="1" smtClean="0"/>
              <a:t>ij</a:t>
            </a:r>
            <a:r>
              <a:rPr lang="en-US" baseline="0" dirty="0" smtClean="0"/>
              <a:t> is the FRACTION of people who are going from </a:t>
            </a:r>
            <a:r>
              <a:rPr lang="en-US" baseline="0" dirty="0" err="1" smtClean="0"/>
              <a:t>i</a:t>
            </a:r>
            <a:r>
              <a:rPr lang="en-US" baseline="0" dirty="0" smtClean="0"/>
              <a:t> to j, NOT the probability they go or not. Then you can say uppercase P represents the entire s by s+1 matrix (in grey). </a:t>
            </a:r>
          </a:p>
          <a:p>
            <a:endParaRPr lang="en-US" baseline="0" dirty="0" smtClean="0"/>
          </a:p>
          <a:p>
            <a:r>
              <a:rPr lang="en-US" baseline="0" dirty="0" smtClean="0"/>
              <a:t>Then give an example of how to read the matrix, from row to column, something like “the fraction of people who go FROM group 2 TO group 3 is 3%, so that means 3% of the working adults are retired in the next time period. You can see the fraction of people who go FROM 3 TO 2 is zero, because no retired people become working adults next time [in this model]”</a:t>
            </a:r>
          </a:p>
          <a:p>
            <a:endParaRPr lang="en-US" baseline="0" dirty="0" smtClean="0"/>
          </a:p>
          <a:p>
            <a:r>
              <a:rPr lang="en-US" baseline="0" dirty="0" smtClean="0"/>
              <a:t>Even though these entries are not probabilities, this matrix is set up similarly so we can think of these “fractions of people going to and from different groups” in the same way we think of “probability of going from one state to another” just like a regular Markov chain. The same rules apply, in which each row must sum to 1. This is not because “probability must add to 1”; instead this is because 100% of the people each group need to be accounted for (whether they stay in the group, or enter a different group from one time period to the next) </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5</a:t>
            </a:fld>
            <a:endParaRPr lang="en-US"/>
          </a:p>
        </p:txBody>
      </p:sp>
    </p:spTree>
    <p:extLst>
      <p:ext uri="{BB962C8B-B14F-4D97-AF65-F5344CB8AC3E}">
        <p14:creationId xmlns:p14="http://schemas.microsoft.com/office/powerpoint/2010/main" xmlns="" val="166355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38</a:t>
            </a:fld>
            <a:endParaRPr lang="en-US"/>
          </a:p>
        </p:txBody>
      </p:sp>
    </p:spTree>
    <p:extLst>
      <p:ext uri="{BB962C8B-B14F-4D97-AF65-F5344CB8AC3E}">
        <p14:creationId xmlns:p14="http://schemas.microsoft.com/office/powerpoint/2010/main" xmlns="" val="2940506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 explanatory, just be</a:t>
            </a:r>
            <a:r>
              <a:rPr lang="en-US" baseline="0" dirty="0" smtClean="0"/>
              <a:t> clear that Hi means no. hired to group I at the beginning of the time period. Remember that “hiring and firing” means they are entering from outside the organization, or they are leaving the organization,.</a:t>
            </a:r>
          </a:p>
          <a:p>
            <a:endParaRPr lang="en-US" baseline="0" dirty="0" smtClean="0"/>
          </a:p>
          <a:p>
            <a:r>
              <a:rPr lang="en-US" baseline="0" dirty="0" smtClean="0"/>
              <a:t>Also explain that we use these variables for groups 1, 2, 3,….s only. We do not consider these variables for any group outside the organization. In this example, the organization is </a:t>
            </a:r>
            <a:r>
              <a:rPr lang="en-US" baseline="0" dirty="0" err="1" smtClean="0"/>
              <a:t>america</a:t>
            </a:r>
            <a:r>
              <a:rPr lang="en-US" baseline="0" dirty="0" smtClean="0"/>
              <a:t>, which all members are in three groups (s=3) children, working adults, and the retired. The s+1 group is the dead, and they are no longer within the organization.</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8</a:t>
            </a:fld>
            <a:endParaRPr lang="en-US"/>
          </a:p>
        </p:txBody>
      </p:sp>
    </p:spTree>
    <p:extLst>
      <p:ext uri="{BB962C8B-B14F-4D97-AF65-F5344CB8AC3E}">
        <p14:creationId xmlns:p14="http://schemas.microsoft.com/office/powerpoint/2010/main" xmlns="" val="3680838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Ni means no. in group I in the steady state</a:t>
            </a:r>
          </a:p>
          <a:p>
            <a:endParaRPr lang="en-US" baseline="0" dirty="0" smtClean="0"/>
          </a:p>
          <a:p>
            <a:r>
              <a:rPr lang="en-US" baseline="0" dirty="0" smtClean="0"/>
              <a:t>As several periods of time occur (t</a:t>
            </a:r>
            <a:r>
              <a:rPr lang="en-US" baseline="0" dirty="0" smtClean="0">
                <a:sym typeface="Wingdings" pitchFamily="2" charset="2"/>
              </a:rPr>
              <a:t>t+1t+2…infinity) each Ni (the number in each group 1,2….s)will either approach a limit, or will reach a steady state. If none of the Ni’s reach a limit, then the organization has reached the steady state census.</a:t>
            </a:r>
          </a:p>
          <a:p>
            <a:endParaRPr lang="en-US" baseline="0" dirty="0" smtClean="0">
              <a:sym typeface="Wingdings" pitchFamily="2" charset="2"/>
            </a:endParaRPr>
          </a:p>
          <a:p>
            <a:r>
              <a:rPr lang="en-US" baseline="0" dirty="0" smtClean="0">
                <a:sym typeface="Wingdings" pitchFamily="2" charset="2"/>
              </a:rPr>
              <a:t>In the regular </a:t>
            </a:r>
            <a:r>
              <a:rPr lang="en-US" baseline="0" dirty="0" err="1" smtClean="0">
                <a:sym typeface="Wingdings" pitchFamily="2" charset="2"/>
              </a:rPr>
              <a:t>markov</a:t>
            </a:r>
            <a:r>
              <a:rPr lang="en-US" baseline="0" dirty="0" smtClean="0">
                <a:sym typeface="Wingdings" pitchFamily="2" charset="2"/>
              </a:rPr>
              <a:t> chains we studied the “steady state probabilities” of a state. It means the probability at which a transition enters a state j, becomes the same probability at which something leaves state j. recall this stabilization occurs in the long run.</a:t>
            </a:r>
          </a:p>
          <a:p>
            <a:endParaRPr lang="en-US" baseline="0" dirty="0" smtClean="0">
              <a:sym typeface="Wingdings" pitchFamily="2" charset="2"/>
            </a:endParaRPr>
          </a:p>
          <a:p>
            <a:r>
              <a:rPr lang="en-US" baseline="0" dirty="0" smtClean="0">
                <a:sym typeface="Wingdings" pitchFamily="2" charset="2"/>
              </a:rPr>
              <a:t>Here, “steady state census” means the number who enter a group, will equal the same number leave a group in a single time period. Again, we only consider groups 1,2,…..s, because these are groups within the organization. The group s+1 does not reach a steady state.</a:t>
            </a:r>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equation is basically common sense.</a:t>
            </a:r>
            <a:r>
              <a:rPr lang="en-US" baseline="0" dirty="0" smtClean="0"/>
              <a:t> The number of members in each group (within the organization) have to be entering and leaving in equal numbers, or one group will “pile up”.</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036ECF-D71E-45AE-8E93-6E13090E56A0}" type="slidenum">
              <a:rPr lang="en-US" smtClean="0"/>
              <a:pPr/>
              <a:t>13</a:t>
            </a:fld>
            <a:endParaRPr lang="en-US"/>
          </a:p>
        </p:txBody>
      </p:sp>
    </p:spTree>
    <p:extLst>
      <p:ext uri="{BB962C8B-B14F-4D97-AF65-F5344CB8AC3E}">
        <p14:creationId xmlns:p14="http://schemas.microsoft.com/office/powerpoint/2010/main" xmlns="" val="2186200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07101A01-63DD-462E-ACDD-F77677316C79}" type="datetimeFigureOut">
              <a:rPr lang="en-US" smtClean="0"/>
              <a:pPr/>
              <a:t>3/12/2012</a:t>
            </a:fld>
            <a:endParaRPr lang="en-US"/>
          </a:p>
        </p:txBody>
      </p:sp>
      <p:sp>
        <p:nvSpPr>
          <p:cNvPr id="16" name="Slide Number Placeholder 15"/>
          <p:cNvSpPr>
            <a:spLocks noGrp="1"/>
          </p:cNvSpPr>
          <p:nvPr>
            <p:ph type="sldNum" sz="quarter" idx="11"/>
          </p:nvPr>
        </p:nvSpPr>
        <p:spPr/>
        <p:txBody>
          <a:bodyPr/>
          <a:lstStyle/>
          <a:p>
            <a:fld id="{0D0C7830-A67B-4431-A705-66AB30C5EB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01A01-63DD-462E-ACDD-F77677316C79}"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7830-A67B-4431-A705-66AB30C5EB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101A01-63DD-462E-ACDD-F77677316C79}"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7830-A67B-4431-A705-66AB30C5EB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07101A01-63DD-462E-ACDD-F77677316C79}" type="datetimeFigureOut">
              <a:rPr lang="en-US" smtClean="0"/>
              <a:pPr/>
              <a:t>3/12/2012</a:t>
            </a:fld>
            <a:endParaRPr lang="en-US"/>
          </a:p>
        </p:txBody>
      </p:sp>
      <p:sp>
        <p:nvSpPr>
          <p:cNvPr id="15" name="Slide Number Placeholder 14"/>
          <p:cNvSpPr>
            <a:spLocks noGrp="1"/>
          </p:cNvSpPr>
          <p:nvPr>
            <p:ph type="sldNum" sz="quarter" idx="11"/>
          </p:nvPr>
        </p:nvSpPr>
        <p:spPr/>
        <p:txBody>
          <a:bodyPr/>
          <a:lstStyle/>
          <a:p>
            <a:fld id="{0D0C7830-A67B-4431-A705-66AB30C5EB4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07101A01-63DD-462E-ACDD-F77677316C79}" type="datetimeFigureOut">
              <a:rPr lang="en-US" smtClean="0"/>
              <a:pPr/>
              <a:t>3/12/2012</a:t>
            </a:fld>
            <a:endParaRPr lang="en-US"/>
          </a:p>
        </p:txBody>
      </p:sp>
      <p:sp>
        <p:nvSpPr>
          <p:cNvPr id="13" name="Slide Number Placeholder 12"/>
          <p:cNvSpPr>
            <a:spLocks noGrp="1"/>
          </p:cNvSpPr>
          <p:nvPr>
            <p:ph type="sldNum" sz="quarter" idx="11"/>
          </p:nvPr>
        </p:nvSpPr>
        <p:spPr/>
        <p:txBody>
          <a:bodyPr/>
          <a:lstStyle/>
          <a:p>
            <a:fld id="{0D0C7830-A67B-4431-A705-66AB30C5EB4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07101A01-63DD-462E-ACDD-F77677316C79}" type="datetimeFigureOut">
              <a:rPr lang="en-US" smtClean="0"/>
              <a:pPr/>
              <a:t>3/12/2012</a:t>
            </a:fld>
            <a:endParaRPr lang="en-US"/>
          </a:p>
        </p:txBody>
      </p:sp>
      <p:sp>
        <p:nvSpPr>
          <p:cNvPr id="9" name="Slide Number Placeholder 8"/>
          <p:cNvSpPr>
            <a:spLocks noGrp="1"/>
          </p:cNvSpPr>
          <p:nvPr>
            <p:ph type="sldNum" sz="quarter" idx="11"/>
          </p:nvPr>
        </p:nvSpPr>
        <p:spPr/>
        <p:txBody>
          <a:bodyPr/>
          <a:lstStyle/>
          <a:p>
            <a:fld id="{0D0C7830-A67B-4431-A705-66AB30C5EB4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07101A01-63DD-462E-ACDD-F77677316C79}" type="datetimeFigureOut">
              <a:rPr lang="en-US" smtClean="0"/>
              <a:pPr/>
              <a:t>3/12/2012</a:t>
            </a:fld>
            <a:endParaRPr lang="en-US"/>
          </a:p>
        </p:txBody>
      </p:sp>
      <p:sp>
        <p:nvSpPr>
          <p:cNvPr id="15" name="Slide Number Placeholder 14"/>
          <p:cNvSpPr>
            <a:spLocks noGrp="1"/>
          </p:cNvSpPr>
          <p:nvPr>
            <p:ph type="sldNum" sz="quarter" idx="11"/>
          </p:nvPr>
        </p:nvSpPr>
        <p:spPr/>
        <p:txBody>
          <a:bodyPr/>
          <a:lstStyle/>
          <a:p>
            <a:fld id="{0D0C7830-A67B-4431-A705-66AB30C5EB4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07101A01-63DD-462E-ACDD-F77677316C79}" type="datetimeFigureOut">
              <a:rPr lang="en-US" smtClean="0"/>
              <a:pPr/>
              <a:t>3/12/2012</a:t>
            </a:fld>
            <a:endParaRPr lang="en-US"/>
          </a:p>
        </p:txBody>
      </p:sp>
      <p:sp>
        <p:nvSpPr>
          <p:cNvPr id="8" name="Slide Number Placeholder 7"/>
          <p:cNvSpPr>
            <a:spLocks noGrp="1"/>
          </p:cNvSpPr>
          <p:nvPr>
            <p:ph type="sldNum" sz="quarter" idx="11"/>
          </p:nvPr>
        </p:nvSpPr>
        <p:spPr/>
        <p:txBody>
          <a:bodyPr/>
          <a:lstStyle/>
          <a:p>
            <a:fld id="{0D0C7830-A67B-4431-A705-66AB30C5EB4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7101A01-63DD-462E-ACDD-F77677316C79}" type="datetimeFigureOut">
              <a:rPr lang="en-US" smtClean="0"/>
              <a:pPr/>
              <a:t>3/12/2012</a:t>
            </a:fld>
            <a:endParaRPr lang="en-US"/>
          </a:p>
        </p:txBody>
      </p:sp>
      <p:sp>
        <p:nvSpPr>
          <p:cNvPr id="6" name="Slide Number Placeholder 5"/>
          <p:cNvSpPr>
            <a:spLocks noGrp="1"/>
          </p:cNvSpPr>
          <p:nvPr>
            <p:ph type="sldNum" sz="quarter" idx="11"/>
          </p:nvPr>
        </p:nvSpPr>
        <p:spPr/>
        <p:txBody>
          <a:bodyPr/>
          <a:lstStyle/>
          <a:p>
            <a:fld id="{0D0C7830-A67B-4431-A705-66AB30C5EB4F}"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07101A01-63DD-462E-ACDD-F77677316C79}" type="datetimeFigureOut">
              <a:rPr lang="en-US" smtClean="0"/>
              <a:pPr/>
              <a:t>3/12/2012</a:t>
            </a:fld>
            <a:endParaRPr lang="en-US"/>
          </a:p>
        </p:txBody>
      </p:sp>
      <p:sp>
        <p:nvSpPr>
          <p:cNvPr id="16" name="Slide Number Placeholder 15"/>
          <p:cNvSpPr>
            <a:spLocks noGrp="1"/>
          </p:cNvSpPr>
          <p:nvPr>
            <p:ph type="sldNum" sz="quarter" idx="11"/>
          </p:nvPr>
        </p:nvSpPr>
        <p:spPr/>
        <p:txBody>
          <a:bodyPr/>
          <a:lstStyle/>
          <a:p>
            <a:fld id="{0D0C7830-A67B-4431-A705-66AB30C5EB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07101A01-63DD-462E-ACDD-F77677316C79}" type="datetimeFigureOut">
              <a:rPr lang="en-US" smtClean="0"/>
              <a:pPr/>
              <a:t>3/12/2012</a:t>
            </a:fld>
            <a:endParaRPr lang="en-US"/>
          </a:p>
        </p:txBody>
      </p:sp>
      <p:sp>
        <p:nvSpPr>
          <p:cNvPr id="14" name="Slide Number Placeholder 13"/>
          <p:cNvSpPr>
            <a:spLocks noGrp="1"/>
          </p:cNvSpPr>
          <p:nvPr>
            <p:ph type="sldNum" sz="quarter" idx="11"/>
          </p:nvPr>
        </p:nvSpPr>
        <p:spPr/>
        <p:txBody>
          <a:bodyPr/>
          <a:lstStyle/>
          <a:p>
            <a:fld id="{0D0C7830-A67B-4431-A705-66AB30C5EB4F}"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7101A01-63DD-462E-ACDD-F77677316C79}" type="datetimeFigureOut">
              <a:rPr lang="en-US" smtClean="0"/>
              <a:pPr/>
              <a:t>3/12/2012</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0D0C7830-A67B-4431-A705-66AB30C5EB4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168640" cy="2152650"/>
          </a:xfrm>
        </p:spPr>
        <p:txBody>
          <a:bodyPr>
            <a:normAutofit fontScale="90000"/>
          </a:bodyPr>
          <a:lstStyle/>
          <a:p>
            <a:r>
              <a:rPr lang="en-US" sz="4800" dirty="0" smtClean="0"/>
              <a:t>Markov Chains:</a:t>
            </a:r>
            <a:br>
              <a:rPr lang="en-US" sz="4800" dirty="0" smtClean="0"/>
            </a:br>
            <a:r>
              <a:rPr lang="en-US" sz="4800" dirty="0" smtClean="0"/>
              <a:t>Work Force Planning Models</a:t>
            </a:r>
            <a:br>
              <a:rPr lang="en-US" sz="4800" dirty="0" smtClean="0"/>
            </a:br>
            <a:r>
              <a:rPr lang="en-US" sz="4800" dirty="0" smtClean="0"/>
              <a:t>Section 17.7 (page 950)</a:t>
            </a:r>
            <a:endParaRPr lang="en-US" sz="4800" dirty="0"/>
          </a:p>
        </p:txBody>
      </p:sp>
      <p:sp>
        <p:nvSpPr>
          <p:cNvPr id="3" name="Subtitle 2"/>
          <p:cNvSpPr>
            <a:spLocks noGrp="1"/>
          </p:cNvSpPr>
          <p:nvPr>
            <p:ph type="subTitle" idx="1"/>
          </p:nvPr>
        </p:nvSpPr>
        <p:spPr>
          <a:xfrm>
            <a:off x="1981200" y="3810000"/>
            <a:ext cx="6172200" cy="2819400"/>
          </a:xfrm>
        </p:spPr>
        <p:txBody>
          <a:bodyPr>
            <a:normAutofit/>
          </a:bodyPr>
          <a:lstStyle/>
          <a:p>
            <a:r>
              <a:rPr lang="en-US" sz="3200" dirty="0" smtClean="0"/>
              <a:t>Group Members:</a:t>
            </a:r>
          </a:p>
          <a:p>
            <a:r>
              <a:rPr lang="en-US" sz="3200" dirty="0" smtClean="0"/>
              <a:t>Valerie Bastian</a:t>
            </a:r>
          </a:p>
          <a:p>
            <a:r>
              <a:rPr lang="en-US" sz="3200" dirty="0" smtClean="0"/>
              <a:t>Phillip Liu</a:t>
            </a:r>
          </a:p>
          <a:p>
            <a:r>
              <a:rPr lang="en-US" sz="3200" dirty="0" err="1" smtClean="0"/>
              <a:t>Amandeep</a:t>
            </a:r>
            <a:r>
              <a:rPr lang="en-US" sz="3200" dirty="0" smtClean="0"/>
              <a:t> </a:t>
            </a:r>
            <a:r>
              <a:rPr lang="en-US" sz="3200" dirty="0" err="1" smtClean="0"/>
              <a:t>Tamber</a:t>
            </a:r>
            <a:endParaRPr lang="en-US" sz="3200" dirty="0"/>
          </a:p>
        </p:txBody>
      </p:sp>
    </p:spTree>
    <p:extLst>
      <p:ext uri="{BB962C8B-B14F-4D97-AF65-F5344CB8AC3E}">
        <p14:creationId xmlns:p14="http://schemas.microsoft.com/office/powerpoint/2010/main" xmlns="" val="10238490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chor="t">
            <a:normAutofit fontScale="92500" lnSpcReduction="10000"/>
          </a:bodyPr>
          <a:lstStyle/>
          <a:p>
            <a:endParaRPr lang="en-US" sz="3500" dirty="0" smtClean="0"/>
          </a:p>
          <a:p>
            <a:pPr marL="18288" indent="0">
              <a:buNone/>
            </a:pPr>
            <a:r>
              <a:rPr lang="en-US" sz="3500" dirty="0" smtClean="0"/>
              <a:t>N</a:t>
            </a:r>
            <a:r>
              <a:rPr lang="en-US" sz="3500" baseline="-25000" dirty="0" smtClean="0"/>
              <a:t>i</a:t>
            </a:r>
            <a:r>
              <a:rPr lang="en-US" sz="3500" dirty="0" smtClean="0"/>
              <a:t> = no. of members in group </a:t>
            </a:r>
            <a:r>
              <a:rPr lang="en-US" sz="3500" dirty="0" err="1" smtClean="0"/>
              <a:t>i</a:t>
            </a:r>
            <a:endParaRPr lang="en-US" sz="3500" dirty="0" smtClean="0"/>
          </a:p>
          <a:p>
            <a:pPr marL="18288" indent="0">
              <a:buNone/>
            </a:pPr>
            <a:r>
              <a:rPr lang="en-US" sz="3500" dirty="0" smtClean="0"/>
              <a:t>(during a steady state)</a:t>
            </a:r>
          </a:p>
          <a:p>
            <a:pPr marL="18288" indent="0">
              <a:buNone/>
            </a:pPr>
            <a:endParaRPr lang="en-US" sz="3500" dirty="0" smtClean="0"/>
          </a:p>
          <a:p>
            <a:pPr>
              <a:buNone/>
            </a:pPr>
            <a:r>
              <a:rPr lang="en-US" sz="3500" dirty="0" smtClean="0"/>
              <a:t> 	As several time periods occur, (when t grows large). </a:t>
            </a:r>
          </a:p>
          <a:p>
            <a:pPr lvl="3"/>
            <a:r>
              <a:rPr lang="en-US" sz="3500" dirty="0" smtClean="0"/>
              <a:t>Each N</a:t>
            </a:r>
            <a:r>
              <a:rPr lang="en-US" sz="3500" baseline="-25000" dirty="0" smtClean="0"/>
              <a:t>i </a:t>
            </a:r>
            <a:r>
              <a:rPr lang="en-US" sz="3500" dirty="0" smtClean="0"/>
              <a:t>will approach a limit, </a:t>
            </a:r>
          </a:p>
          <a:p>
            <a:pPr lvl="1" algn="ctr">
              <a:buNone/>
            </a:pPr>
            <a:r>
              <a:rPr lang="en-US" sz="4300" dirty="0" smtClean="0"/>
              <a:t>or</a:t>
            </a:r>
          </a:p>
          <a:p>
            <a:pPr lvl="3"/>
            <a:r>
              <a:rPr lang="en-US" sz="3500" dirty="0" smtClean="0"/>
              <a:t>All N reach the steady state census</a:t>
            </a:r>
          </a:p>
          <a:p>
            <a:pPr>
              <a:buNone/>
            </a:pPr>
            <a:endParaRPr lang="en-US" sz="3400" dirty="0" smtClean="0"/>
          </a:p>
          <a:p>
            <a:pPr>
              <a:buNone/>
            </a:pPr>
            <a:r>
              <a:rPr lang="en-US" sz="3400" dirty="0" smtClean="0"/>
              <a:t>If each N</a:t>
            </a:r>
            <a:r>
              <a:rPr lang="en-US" sz="3400" baseline="-25000" dirty="0" smtClean="0"/>
              <a:t>i</a:t>
            </a:r>
            <a:r>
              <a:rPr lang="en-US" sz="3400" dirty="0" smtClean="0"/>
              <a:t> </a:t>
            </a:r>
            <a:r>
              <a:rPr lang="en-US" sz="3400" dirty="0" smtClean="0"/>
              <a:t>approach </a:t>
            </a:r>
            <a:r>
              <a:rPr lang="en-US" sz="3400" dirty="0" smtClean="0"/>
              <a:t>a limit, it means the set of all N</a:t>
            </a:r>
            <a:r>
              <a:rPr lang="en-US" sz="3400" b="1" dirty="0" smtClean="0"/>
              <a:t>=</a:t>
            </a:r>
            <a:r>
              <a:rPr lang="en-US" sz="3400" dirty="0" smtClean="0"/>
              <a:t>(N</a:t>
            </a:r>
            <a:r>
              <a:rPr lang="en-US" sz="3400" baseline="-25000" dirty="0" smtClean="0"/>
              <a:t>1</a:t>
            </a:r>
            <a:r>
              <a:rPr lang="en-US" sz="3400" dirty="0" smtClean="0"/>
              <a:t>, N</a:t>
            </a:r>
            <a:r>
              <a:rPr lang="en-US" sz="3400" baseline="-25000" dirty="0" smtClean="0"/>
              <a:t>2</a:t>
            </a:r>
            <a:r>
              <a:rPr lang="en-US" sz="3400" dirty="0" smtClean="0"/>
              <a:t>,…..N</a:t>
            </a:r>
            <a:r>
              <a:rPr lang="en-US" sz="3400" baseline="-25000" dirty="0" smtClean="0"/>
              <a:t>s</a:t>
            </a:r>
            <a:r>
              <a:rPr lang="en-US" sz="3400" dirty="0" smtClean="0"/>
              <a:t>)</a:t>
            </a:r>
          </a:p>
          <a:p>
            <a:pPr>
              <a:buNone/>
            </a:pPr>
            <a:r>
              <a:rPr lang="en-US" sz="3400" dirty="0" smtClean="0"/>
              <a:t>is the steady-state census of the organization </a:t>
            </a:r>
            <a:endParaRPr lang="en-US" sz="29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chor="t"/>
          <a:lstStyle/>
          <a:p>
            <a:r>
              <a:rPr lang="en-US" sz="3200" dirty="0" smtClean="0"/>
              <a:t>For this problem, </a:t>
            </a:r>
          </a:p>
          <a:p>
            <a:pPr lvl="1"/>
            <a:r>
              <a:rPr lang="en-US" sz="3200" dirty="0" smtClean="0"/>
              <a:t>N</a:t>
            </a:r>
            <a:r>
              <a:rPr lang="en-US" sz="3200" baseline="-25000" dirty="0" smtClean="0"/>
              <a:t>1</a:t>
            </a:r>
            <a:r>
              <a:rPr lang="en-US" sz="3200" dirty="0" smtClean="0"/>
              <a:t>= no. in group 1, in the steady state</a:t>
            </a:r>
          </a:p>
          <a:p>
            <a:pPr lvl="1"/>
            <a:r>
              <a:rPr lang="en-US" sz="3200" dirty="0" smtClean="0"/>
              <a:t>N</a:t>
            </a:r>
            <a:r>
              <a:rPr lang="en-US" sz="3200" baseline="-25000" dirty="0" smtClean="0"/>
              <a:t>2</a:t>
            </a:r>
            <a:r>
              <a:rPr lang="en-US" sz="3200" dirty="0" smtClean="0"/>
              <a:t>= no. in group 2, </a:t>
            </a:r>
            <a:r>
              <a:rPr lang="en-US" sz="3200" dirty="0"/>
              <a:t>in the steady state</a:t>
            </a:r>
          </a:p>
          <a:p>
            <a:pPr lvl="1"/>
            <a:r>
              <a:rPr lang="en-US" sz="3200" dirty="0" smtClean="0"/>
              <a:t>N</a:t>
            </a:r>
            <a:r>
              <a:rPr lang="en-US" sz="3200" baseline="-25000" dirty="0" smtClean="0"/>
              <a:t>3</a:t>
            </a:r>
            <a:r>
              <a:rPr lang="en-US" sz="3200" dirty="0" smtClean="0"/>
              <a:t>= no. in group 3, </a:t>
            </a:r>
            <a:r>
              <a:rPr lang="en-US" sz="3200" dirty="0"/>
              <a:t>in the steady </a:t>
            </a:r>
            <a:r>
              <a:rPr lang="en-US" sz="3200" dirty="0" smtClean="0"/>
              <a:t>state</a:t>
            </a:r>
          </a:p>
          <a:p>
            <a:pPr marL="384048" lvl="1" indent="0">
              <a:buNone/>
            </a:pPr>
            <a:endParaRPr lang="en-US" sz="3200" dirty="0"/>
          </a:p>
          <a:p>
            <a:pPr lvl="1"/>
            <a:r>
              <a:rPr lang="en-US" sz="3200" dirty="0" smtClean="0"/>
              <a:t>N</a:t>
            </a:r>
            <a:r>
              <a:rPr lang="en-US" sz="3200" baseline="-25000" dirty="0" smtClean="0"/>
              <a:t>4</a:t>
            </a:r>
            <a:r>
              <a:rPr lang="en-US" sz="3200" dirty="0" smtClean="0"/>
              <a:t> does not apply, because group 4 is not “within the organization” and group 4 is an absorbing state, it will never reach a steady state census</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chor="t">
            <a:normAutofit/>
          </a:bodyPr>
          <a:lstStyle/>
          <a:p>
            <a:r>
              <a:rPr lang="en-US" sz="3600" dirty="0" smtClean="0"/>
              <a:t>The steady-state census exists if:</a:t>
            </a:r>
          </a:p>
          <a:p>
            <a:pPr>
              <a:buNone/>
            </a:pPr>
            <a:r>
              <a:rPr lang="en-US" sz="3600" dirty="0" smtClean="0"/>
              <a:t>The no. people entering each group is equal to the no. of people leaving each group (within the organization</a:t>
            </a:r>
            <a:r>
              <a:rPr lang="en-US" sz="3600" dirty="0" smtClean="0">
                <a:sym typeface="Wingdings" pitchFamily="2" charset="2"/>
              </a:rPr>
              <a:t>, groups 1 through s only).</a:t>
            </a:r>
          </a:p>
          <a:p>
            <a:pPr>
              <a:buNone/>
            </a:pPr>
            <a:endParaRPr lang="en-US" sz="3600" dirty="0" smtClean="0"/>
          </a:p>
          <a:p>
            <a:r>
              <a:rPr lang="en-US" sz="3600" dirty="0" smtClean="0"/>
              <a:t>This can be expressed mathematically…</a:t>
            </a:r>
            <a:endParaRPr lang="en-US" sz="3600" dirty="0"/>
          </a:p>
        </p:txBody>
      </p:sp>
      <p:sp>
        <p:nvSpPr>
          <p:cNvPr id="3" name="Title 2"/>
          <p:cNvSpPr>
            <a:spLocks noGrp="1"/>
          </p:cNvSpPr>
          <p:nvPr>
            <p:ph type="title"/>
          </p:nvPr>
        </p:nvSpPr>
        <p:spPr>
          <a:xfrm>
            <a:off x="0" y="0"/>
            <a:ext cx="9144000" cy="914400"/>
          </a:xfrm>
        </p:spPr>
        <p:txBody>
          <a:bodyPr/>
          <a:lstStyle/>
          <a:p>
            <a:r>
              <a:rPr lang="en-US" sz="4800" dirty="0" smtClean="0"/>
              <a:t>Existence of Steady State Census</a:t>
            </a:r>
            <a:endParaRPr lang="en-US" sz="4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824821992"/>
              </p:ext>
            </p:extLst>
          </p:nvPr>
        </p:nvGraphicFramePr>
        <p:xfrm>
          <a:off x="0" y="259080"/>
          <a:ext cx="8534400" cy="3561080"/>
        </p:xfrm>
        <a:graphic>
          <a:graphicData uri="http://schemas.openxmlformats.org/drawingml/2006/table">
            <a:tbl>
              <a:tblPr>
                <a:tableStyleId>{5C22544A-7EE6-4342-B048-85BDC9FD1C3A}</a:tableStyleId>
              </a:tblPr>
              <a:tblGrid>
                <a:gridCol w="4267200"/>
                <a:gridCol w="4267200"/>
              </a:tblGrid>
              <a:tr h="635000">
                <a:tc>
                  <a:txBody>
                    <a:bodyPr/>
                    <a:lstStyle/>
                    <a:p>
                      <a:r>
                        <a:rPr lang="en-US" sz="3200" dirty="0" smtClean="0">
                          <a:solidFill>
                            <a:schemeClr val="tx1"/>
                          </a:solidFill>
                        </a:rPr>
                        <a:t>Entering</a:t>
                      </a:r>
                      <a:r>
                        <a:rPr lang="en-US" sz="3200" baseline="0" dirty="0" smtClean="0">
                          <a:solidFill>
                            <a:schemeClr val="tx1"/>
                          </a:solidFill>
                        </a:rPr>
                        <a:t> </a:t>
                      </a:r>
                      <a:endParaRPr lang="en-US" sz="3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3200" dirty="0" smtClean="0">
                          <a:solidFill>
                            <a:schemeClr val="tx1"/>
                          </a:solidFill>
                        </a:rPr>
                        <a:t>Leaving</a:t>
                      </a:r>
                      <a:endParaRPr lang="en-US" sz="3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163320">
                <a:tc>
                  <a:txBody>
                    <a:bodyPr/>
                    <a:lstStyle/>
                    <a:p>
                      <a:r>
                        <a:rPr lang="en-US" sz="3600" dirty="0" smtClean="0">
                          <a:solidFill>
                            <a:schemeClr val="tx1"/>
                          </a:solidFill>
                        </a:rPr>
                        <a:t>  H</a:t>
                      </a:r>
                      <a:r>
                        <a:rPr lang="en-US" sz="3600" baseline="-25000" dirty="0" smtClean="0">
                          <a:solidFill>
                            <a:schemeClr val="tx1"/>
                          </a:solidFill>
                        </a:rPr>
                        <a:t>i</a:t>
                      </a:r>
                      <a:r>
                        <a:rPr lang="en-US" sz="3600" dirty="0" smtClean="0">
                          <a:solidFill>
                            <a:schemeClr val="tx1"/>
                          </a:solidFill>
                        </a:rPr>
                        <a:t>  +   ∑(</a:t>
                      </a:r>
                      <a:r>
                        <a:rPr lang="en-US" sz="3600" dirty="0" err="1" smtClean="0">
                          <a:solidFill>
                            <a:schemeClr val="tx1"/>
                          </a:solidFill>
                        </a:rPr>
                        <a:t>N</a:t>
                      </a:r>
                      <a:r>
                        <a:rPr lang="en-US" sz="3600" baseline="-25000" dirty="0" err="1" smtClean="0">
                          <a:solidFill>
                            <a:schemeClr val="tx1"/>
                          </a:solidFill>
                        </a:rPr>
                        <a:t>k</a:t>
                      </a:r>
                      <a:r>
                        <a:rPr lang="en-US" sz="3600" dirty="0" smtClean="0">
                          <a:solidFill>
                            <a:schemeClr val="tx1"/>
                          </a:solidFill>
                        </a:rPr>
                        <a:t>*</a:t>
                      </a:r>
                      <a:r>
                        <a:rPr lang="en-US" sz="3600" dirty="0" err="1" smtClean="0">
                          <a:solidFill>
                            <a:schemeClr val="tx1"/>
                          </a:solidFill>
                        </a:rPr>
                        <a:t>p</a:t>
                      </a:r>
                      <a:r>
                        <a:rPr lang="en-US" sz="3600" baseline="-25000" dirty="0" err="1" smtClean="0">
                          <a:solidFill>
                            <a:schemeClr val="tx1"/>
                          </a:solidFill>
                        </a:rPr>
                        <a:t>ki</a:t>
                      </a:r>
                      <a:r>
                        <a:rPr lang="en-US" sz="3600" dirty="0" smtClean="0">
                          <a:solidFill>
                            <a:schemeClr val="tx1"/>
                          </a:solidFill>
                        </a:rPr>
                        <a:t>)    =</a:t>
                      </a:r>
                    </a:p>
                    <a:p>
                      <a:r>
                        <a:rPr lang="en-US" sz="3600" dirty="0" smtClean="0">
                          <a:solidFill>
                            <a:schemeClr val="tx1"/>
                          </a:solidFill>
                        </a:rPr>
                        <a:t>            k ≠ </a:t>
                      </a:r>
                      <a:r>
                        <a:rPr lang="en-US" sz="3600" dirty="0" err="1" smtClean="0">
                          <a:solidFill>
                            <a:schemeClr val="tx1"/>
                          </a:solidFill>
                        </a:rPr>
                        <a:t>i</a:t>
                      </a:r>
                      <a:endParaRPr lang="en-US" sz="3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3600" dirty="0" smtClean="0">
                          <a:solidFill>
                            <a:schemeClr val="tx1"/>
                          </a:solidFill>
                        </a:rPr>
                        <a:t>N</a:t>
                      </a:r>
                      <a:r>
                        <a:rPr lang="en-US" sz="3600" baseline="-25000" dirty="0" smtClean="0">
                          <a:solidFill>
                            <a:schemeClr val="tx1"/>
                          </a:solidFill>
                        </a:rPr>
                        <a:t>i</a:t>
                      </a:r>
                      <a:r>
                        <a:rPr lang="en-US" sz="3600" dirty="0" smtClean="0">
                          <a:solidFill>
                            <a:schemeClr val="tx1"/>
                          </a:solidFill>
                        </a:rPr>
                        <a:t> * ∑(</a:t>
                      </a:r>
                      <a:r>
                        <a:rPr lang="en-US" sz="3600" dirty="0" err="1" smtClean="0">
                          <a:solidFill>
                            <a:schemeClr val="tx1"/>
                          </a:solidFill>
                        </a:rPr>
                        <a:t>p</a:t>
                      </a:r>
                      <a:r>
                        <a:rPr lang="en-US" sz="3600" baseline="-25000" dirty="0" err="1" smtClean="0">
                          <a:solidFill>
                            <a:schemeClr val="tx1"/>
                          </a:solidFill>
                        </a:rPr>
                        <a:t>ik</a:t>
                      </a:r>
                      <a:r>
                        <a:rPr lang="en-US" sz="3600" dirty="0" smtClean="0">
                          <a:solidFill>
                            <a:schemeClr val="tx1"/>
                          </a:solidFill>
                        </a:rPr>
                        <a:t>)</a:t>
                      </a:r>
                    </a:p>
                    <a:p>
                      <a:r>
                        <a:rPr lang="en-US" sz="3600" dirty="0" smtClean="0">
                          <a:solidFill>
                            <a:schemeClr val="tx1"/>
                          </a:solidFill>
                        </a:rPr>
                        <a:t>       k ≠ </a:t>
                      </a:r>
                      <a:r>
                        <a:rPr lang="en-US" sz="3600" dirty="0" err="1" smtClean="0">
                          <a:solidFill>
                            <a:schemeClr val="tx1"/>
                          </a:solidFill>
                        </a:rPr>
                        <a:t>i</a:t>
                      </a:r>
                      <a:endParaRPr lang="en-US" sz="3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r>
                        <a:rPr lang="en-US" sz="3200" dirty="0" smtClean="0">
                          <a:solidFill>
                            <a:schemeClr val="tx1"/>
                          </a:solidFill>
                        </a:rPr>
                        <a:t>For all</a:t>
                      </a:r>
                      <a:r>
                        <a:rPr lang="en-US" sz="3200" baseline="0" dirty="0" smtClean="0">
                          <a:solidFill>
                            <a:schemeClr val="tx1"/>
                          </a:solidFill>
                        </a:rPr>
                        <a:t> </a:t>
                      </a:r>
                      <a:r>
                        <a:rPr lang="en-US" sz="3200" baseline="0" dirty="0" err="1" smtClean="0">
                          <a:solidFill>
                            <a:schemeClr val="tx1"/>
                          </a:solidFill>
                        </a:rPr>
                        <a:t>i</a:t>
                      </a:r>
                      <a:r>
                        <a:rPr lang="en-US" sz="3200" baseline="0" dirty="0" smtClean="0">
                          <a:solidFill>
                            <a:schemeClr val="tx1"/>
                          </a:solidFill>
                        </a:rPr>
                        <a:t>=(1, 2, … s)</a:t>
                      </a:r>
                      <a:endParaRPr lang="en-US" sz="3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3200" dirty="0" smtClean="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endParaRPr lang="en-US" sz="3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3200" dirty="0" smtClean="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00">
                <a:tc>
                  <a:txBody>
                    <a:bodyPr/>
                    <a:lstStyle/>
                    <a:p>
                      <a:endParaRPr lang="en-US" sz="32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3200" dirty="0" smtClean="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418916840"/>
              </p:ext>
            </p:extLst>
          </p:nvPr>
        </p:nvGraphicFramePr>
        <p:xfrm>
          <a:off x="1219200" y="2743200"/>
          <a:ext cx="6629400" cy="4114800"/>
        </p:xfrm>
        <a:graphic>
          <a:graphicData uri="http://schemas.openxmlformats.org/drawingml/2006/table">
            <a:tbl>
              <a:tblPr firstRow="1" bandRow="1">
                <a:tableStyleId>{5C22544A-7EE6-4342-B048-85BDC9FD1C3A}</a:tableStyleId>
              </a:tblPr>
              <a:tblGrid>
                <a:gridCol w="6629400"/>
              </a:tblGrid>
              <a:tr h="914400">
                <a:tc>
                  <a:txBody>
                    <a:bodyPr/>
                    <a:lstStyle/>
                    <a:p>
                      <a:r>
                        <a:rPr lang="en-US" sz="3600" dirty="0" smtClean="0"/>
                        <a:t>H</a:t>
                      </a:r>
                      <a:r>
                        <a:rPr lang="en-US" sz="3600" baseline="-25000" dirty="0" smtClean="0"/>
                        <a:t>i</a:t>
                      </a:r>
                      <a:r>
                        <a:rPr lang="en-US" sz="3600" dirty="0" smtClean="0"/>
                        <a:t> = no. of new people who enter group </a:t>
                      </a:r>
                      <a:r>
                        <a:rPr lang="en-US" sz="3600" dirty="0" err="1" smtClean="0"/>
                        <a:t>i</a:t>
                      </a:r>
                      <a:r>
                        <a:rPr lang="en-US" sz="3600" baseline="0" dirty="0" smtClean="0"/>
                        <a:t> from outside the organization</a:t>
                      </a:r>
                      <a:endParaRPr lang="en-US" sz="3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914400">
                <a:tc>
                  <a:txBody>
                    <a:bodyPr/>
                    <a:lstStyle/>
                    <a:p>
                      <a:r>
                        <a:rPr lang="en-US" sz="3600" dirty="0" smtClean="0">
                          <a:solidFill>
                            <a:schemeClr val="tx1"/>
                          </a:solidFill>
                        </a:rPr>
                        <a:t>N</a:t>
                      </a:r>
                      <a:r>
                        <a:rPr lang="en-US" sz="3600" baseline="-25000" dirty="0" smtClean="0">
                          <a:solidFill>
                            <a:schemeClr val="tx1"/>
                          </a:solidFill>
                        </a:rPr>
                        <a:t>i</a:t>
                      </a:r>
                      <a:r>
                        <a:rPr lang="en-US" sz="3600" dirty="0" smtClean="0">
                          <a:solidFill>
                            <a:schemeClr val="tx1"/>
                          </a:solidFill>
                        </a:rPr>
                        <a:t>=</a:t>
                      </a:r>
                      <a:r>
                        <a:rPr lang="en-US" sz="3600" baseline="0" dirty="0" smtClean="0">
                          <a:solidFill>
                            <a:schemeClr val="tx1"/>
                          </a:solidFill>
                        </a:rPr>
                        <a:t> no. of people in group </a:t>
                      </a:r>
                      <a:r>
                        <a:rPr lang="en-US" sz="3600" baseline="0" dirty="0" err="1" smtClean="0">
                          <a:solidFill>
                            <a:schemeClr val="tx1"/>
                          </a:solidFill>
                        </a:rPr>
                        <a:t>i</a:t>
                      </a:r>
                      <a:endParaRPr lang="en-US" sz="3600" baseline="0" dirty="0" smtClean="0">
                        <a:solidFill>
                          <a:schemeClr val="tx1"/>
                        </a:solidFill>
                      </a:endParaRPr>
                    </a:p>
                    <a:p>
                      <a:r>
                        <a:rPr lang="en-US" sz="3600" baseline="0" dirty="0" smtClean="0">
                          <a:solidFill>
                            <a:schemeClr val="tx1"/>
                          </a:solidFill>
                        </a:rPr>
                        <a:t>(during a steady state)</a:t>
                      </a:r>
                      <a:endParaRPr lang="en-US" sz="36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914400">
                <a:tc>
                  <a:txBody>
                    <a:bodyPr/>
                    <a:lstStyle/>
                    <a:p>
                      <a:r>
                        <a:rPr lang="en-US" sz="3600" dirty="0" smtClean="0">
                          <a:solidFill>
                            <a:schemeClr val="tx1"/>
                          </a:solidFill>
                        </a:rPr>
                        <a:t>p=fraction</a:t>
                      </a:r>
                      <a:r>
                        <a:rPr lang="en-US" sz="3600" baseline="0" dirty="0" smtClean="0">
                          <a:solidFill>
                            <a:schemeClr val="tx1"/>
                          </a:solidFill>
                        </a:rPr>
                        <a:t> of people from one group to the other</a:t>
                      </a:r>
                      <a:endParaRPr lang="en-US" sz="36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270419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chor="t">
            <a:noAutofit/>
          </a:bodyPr>
          <a:lstStyle/>
          <a:p>
            <a:pPr lvl="4">
              <a:buNone/>
            </a:pPr>
            <a:r>
              <a:rPr lang="en-US" sz="3200" dirty="0" smtClean="0"/>
              <a:t>Children:</a:t>
            </a:r>
          </a:p>
          <a:p>
            <a:pPr algn="ctr">
              <a:buNone/>
            </a:pPr>
            <a:r>
              <a:rPr lang="en-US" sz="3200" dirty="0" smtClean="0"/>
              <a:t> 1,000  = (.04 +.001) N</a:t>
            </a:r>
            <a:r>
              <a:rPr lang="en-US" sz="3200" baseline="-25000" dirty="0" smtClean="0"/>
              <a:t>1</a:t>
            </a:r>
          </a:p>
          <a:p>
            <a:pPr lvl="4">
              <a:buNone/>
            </a:pPr>
            <a:r>
              <a:rPr lang="en-US" sz="3200" dirty="0" smtClean="0"/>
              <a:t>Working Adults:</a:t>
            </a:r>
          </a:p>
          <a:p>
            <a:pPr algn="ctr">
              <a:buNone/>
            </a:pPr>
            <a:r>
              <a:rPr lang="en-US" sz="3200" dirty="0" smtClean="0"/>
              <a:t>.04N</a:t>
            </a:r>
            <a:r>
              <a:rPr lang="en-US" sz="3200" baseline="-25000" dirty="0" smtClean="0"/>
              <a:t>1</a:t>
            </a:r>
            <a:r>
              <a:rPr lang="en-US" sz="3200" dirty="0" smtClean="0"/>
              <a:t> = (.03+.01)N</a:t>
            </a:r>
            <a:r>
              <a:rPr lang="en-US" sz="3200" baseline="-25000" dirty="0" smtClean="0"/>
              <a:t>2</a:t>
            </a:r>
          </a:p>
          <a:p>
            <a:pPr lvl="4">
              <a:spcBef>
                <a:spcPts val="500"/>
              </a:spcBef>
              <a:buNone/>
            </a:pPr>
            <a:r>
              <a:rPr lang="en-US" sz="3200" dirty="0" smtClean="0"/>
              <a:t>Retired:</a:t>
            </a:r>
          </a:p>
          <a:p>
            <a:pPr lvl="4">
              <a:spcBef>
                <a:spcPts val="500"/>
              </a:spcBef>
              <a:buNone/>
            </a:pPr>
            <a:r>
              <a:rPr lang="en-US" sz="3200" dirty="0" smtClean="0"/>
              <a:t>			.03N</a:t>
            </a:r>
            <a:r>
              <a:rPr lang="en-US" sz="3200" baseline="-25000" dirty="0" smtClean="0"/>
              <a:t>2</a:t>
            </a:r>
            <a:r>
              <a:rPr lang="en-US" sz="3200" dirty="0" smtClean="0"/>
              <a:t> = .05N</a:t>
            </a:r>
            <a:r>
              <a:rPr lang="en-US" sz="3200" baseline="-25000" dirty="0" smtClean="0"/>
              <a:t>3</a:t>
            </a:r>
          </a:p>
          <a:p>
            <a:pPr>
              <a:spcBef>
                <a:spcPts val="600"/>
              </a:spcBef>
              <a:buNone/>
            </a:pPr>
            <a:r>
              <a:rPr lang="en-US" sz="3200" dirty="0" smtClean="0">
                <a:effectLst/>
              </a:rPr>
              <a:t>Solution:</a:t>
            </a:r>
          </a:p>
          <a:p>
            <a:pPr>
              <a:buNone/>
            </a:pPr>
            <a:r>
              <a:rPr lang="en-US" sz="3200" dirty="0" smtClean="0">
                <a:effectLst/>
              </a:rPr>
              <a:t>N</a:t>
            </a:r>
            <a:r>
              <a:rPr lang="en-US" sz="3200" baseline="-25000" dirty="0" smtClean="0">
                <a:effectLst/>
              </a:rPr>
              <a:t>1</a:t>
            </a:r>
            <a:r>
              <a:rPr lang="en-US" sz="3200" dirty="0" smtClean="0">
                <a:effectLst/>
              </a:rPr>
              <a:t>= 24, 390                 </a:t>
            </a:r>
          </a:p>
          <a:p>
            <a:pPr>
              <a:buNone/>
            </a:pPr>
            <a:r>
              <a:rPr lang="en-US" sz="3200" dirty="0" smtClean="0">
                <a:effectLst/>
              </a:rPr>
              <a:t>N</a:t>
            </a:r>
            <a:r>
              <a:rPr lang="en-US" sz="3200" baseline="-25000" dirty="0" smtClean="0">
                <a:effectLst/>
              </a:rPr>
              <a:t>2</a:t>
            </a:r>
            <a:r>
              <a:rPr lang="en-US" sz="3200" dirty="0" smtClean="0">
                <a:effectLst/>
              </a:rPr>
              <a:t>= 24, 390.24</a:t>
            </a:r>
          </a:p>
          <a:p>
            <a:pPr>
              <a:lnSpc>
                <a:spcPct val="150000"/>
              </a:lnSpc>
              <a:buNone/>
            </a:pPr>
            <a:r>
              <a:rPr lang="en-US" sz="3200" dirty="0" smtClean="0">
                <a:effectLst/>
              </a:rPr>
              <a:t>N</a:t>
            </a:r>
            <a:r>
              <a:rPr lang="en-US" sz="3200" baseline="-25000" dirty="0" smtClean="0">
                <a:effectLst/>
              </a:rPr>
              <a:t>3</a:t>
            </a:r>
            <a:r>
              <a:rPr lang="en-US" sz="3200" dirty="0" smtClean="0">
                <a:effectLst/>
              </a:rPr>
              <a:t>= 14, 634.14</a:t>
            </a:r>
          </a:p>
          <a:p>
            <a:pPr>
              <a:lnSpc>
                <a:spcPct val="150000"/>
              </a:lnSpc>
              <a:buNone/>
            </a:pPr>
            <a:r>
              <a:rPr lang="en-US" sz="3200" dirty="0" smtClean="0">
                <a:effectLst/>
              </a:rPr>
              <a:t>Solution means the steady state solution exists</a:t>
            </a:r>
            <a:endParaRPr lang="en-US" sz="3200" dirty="0">
              <a:effectLs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95600" y="3384947"/>
            <a:ext cx="6019800" cy="27277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chor="t">
            <a:normAutofit/>
          </a:bodyPr>
          <a:lstStyle/>
          <a:p>
            <a:pPr>
              <a:buNone/>
            </a:pPr>
            <a:r>
              <a:rPr lang="en-US" sz="3200" dirty="0" smtClean="0">
                <a:effectLst/>
              </a:rPr>
              <a:t>Example 9 continues, given information:</a:t>
            </a:r>
          </a:p>
          <a:p>
            <a:pPr>
              <a:buNone/>
            </a:pPr>
            <a:endParaRPr lang="en-US" sz="3200" dirty="0" smtClean="0">
              <a:effectLst/>
            </a:endParaRPr>
          </a:p>
          <a:p>
            <a:pPr>
              <a:buNone/>
            </a:pPr>
            <a:r>
              <a:rPr lang="en-US" sz="3200" dirty="0" smtClean="0">
                <a:effectLst/>
              </a:rPr>
              <a:t>Each retired person receives a $5000 pension per year. The pension fund is funded by each working adult.</a:t>
            </a:r>
          </a:p>
          <a:p>
            <a:pPr>
              <a:buNone/>
            </a:pPr>
            <a:endParaRPr lang="en-US" sz="3200" dirty="0" smtClean="0">
              <a:effectLst/>
            </a:endParaRPr>
          </a:p>
          <a:p>
            <a:pPr>
              <a:buNone/>
            </a:pPr>
            <a:r>
              <a:rPr lang="en-US" sz="3200" dirty="0" smtClean="0">
                <a:effectLst/>
              </a:rPr>
              <a:t>How much money should each working adult contribute annually to the pension fund?</a:t>
            </a:r>
            <a:endParaRPr lang="en-US" sz="3200" dirty="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chor="t">
            <a:normAutofit/>
          </a:bodyPr>
          <a:lstStyle/>
          <a:p>
            <a:pPr>
              <a:buNone/>
            </a:pPr>
            <a:r>
              <a:rPr lang="en-US" sz="3200" dirty="0" smtClean="0">
                <a:effectLst/>
              </a:rPr>
              <a:t>In the steady state:</a:t>
            </a:r>
          </a:p>
          <a:p>
            <a:pPr>
              <a:buNone/>
            </a:pPr>
            <a:endParaRPr lang="en-US" sz="3200" dirty="0" smtClean="0">
              <a:effectLst/>
            </a:endParaRPr>
          </a:p>
          <a:p>
            <a:pPr>
              <a:buNone/>
            </a:pPr>
            <a:r>
              <a:rPr lang="en-US" sz="3200" dirty="0" smtClean="0">
                <a:effectLst/>
              </a:rPr>
              <a:t>	14, 634.14 *($5000) = $73, 170, 700 needed for all retired people </a:t>
            </a:r>
          </a:p>
          <a:p>
            <a:pPr>
              <a:buNone/>
            </a:pPr>
            <a:endParaRPr lang="en-US" sz="3200" dirty="0" smtClean="0">
              <a:effectLst/>
            </a:endParaRPr>
          </a:p>
          <a:p>
            <a:pPr>
              <a:buNone/>
            </a:pPr>
            <a:r>
              <a:rPr lang="en-US" sz="3200" dirty="0" smtClean="0">
                <a:effectLst/>
              </a:rPr>
              <a:t>$73,170,700/ 24,390.24 = $3,000 that each working adult needs to contribute each year</a:t>
            </a:r>
          </a:p>
          <a:p>
            <a:pPr>
              <a:buNone/>
            </a:pPr>
            <a:endParaRPr lang="en-US" sz="3200" dirty="0" smtClean="0">
              <a:effectLst/>
            </a:endParaRPr>
          </a:p>
          <a:p>
            <a:pPr>
              <a:buNone/>
            </a:pPr>
            <a:endParaRPr lang="en-US" sz="3200" dirty="0" smtClean="0">
              <a:effectLst/>
            </a:endParaRPr>
          </a:p>
          <a:p>
            <a:pPr>
              <a:buNone/>
            </a:pPr>
            <a:endParaRPr lang="en-US" sz="3200" dirty="0" smtClean="0">
              <a:effectLst/>
            </a:endParaRPr>
          </a:p>
          <a:p>
            <a:pPr>
              <a:buNone/>
            </a:pPr>
            <a:endParaRPr lang="en-US" sz="3200" dirty="0" smtClean="0">
              <a:effectLst/>
            </a:endParaRPr>
          </a:p>
          <a:p>
            <a:pPr>
              <a:buNone/>
            </a:pP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791200"/>
          </a:xfrm>
        </p:spPr>
        <p:txBody>
          <a:bodyPr anchor="t">
            <a:normAutofit/>
          </a:bodyPr>
          <a:lstStyle/>
          <a:p>
            <a:pPr marL="18288" indent="0">
              <a:buNone/>
            </a:pPr>
            <a:r>
              <a:rPr lang="en-US" sz="3200" dirty="0"/>
              <a:t>	</a:t>
            </a:r>
          </a:p>
          <a:p>
            <a:pPr marL="18288" indent="0">
              <a:buNone/>
            </a:pPr>
            <a:r>
              <a:rPr lang="en-US" sz="3200" dirty="0" smtClean="0"/>
              <a:t>	Suppose that advances in medical science have reduced the annual death rate for retired people from 5% to 3%.</a:t>
            </a:r>
          </a:p>
          <a:p>
            <a:pPr marL="18288" indent="0">
              <a:buNone/>
            </a:pPr>
            <a:endParaRPr lang="en-US" sz="3200" dirty="0"/>
          </a:p>
          <a:p>
            <a:pPr marL="18288" indent="0">
              <a:buNone/>
            </a:pPr>
            <a:r>
              <a:rPr lang="en-US" sz="3200" dirty="0" smtClean="0"/>
              <a:t>	By how much would this increase the annual pension contribution that a working adult would have to make to the pension fund?</a:t>
            </a:r>
            <a:endParaRPr lang="en-US" sz="3200" dirty="0"/>
          </a:p>
        </p:txBody>
      </p:sp>
      <p:sp>
        <p:nvSpPr>
          <p:cNvPr id="3" name="Title 2"/>
          <p:cNvSpPr>
            <a:spLocks noGrp="1"/>
          </p:cNvSpPr>
          <p:nvPr>
            <p:ph type="title"/>
          </p:nvPr>
        </p:nvSpPr>
        <p:spPr>
          <a:xfrm>
            <a:off x="228600" y="25400"/>
            <a:ext cx="7543800" cy="914400"/>
          </a:xfrm>
        </p:spPr>
        <p:txBody>
          <a:bodyPr/>
          <a:lstStyle/>
          <a:p>
            <a:r>
              <a:rPr lang="en-US" dirty="0" smtClean="0"/>
              <a:t>Problem 2 (</a:t>
            </a:r>
            <a:r>
              <a:rPr lang="en-US" dirty="0" err="1" smtClean="0"/>
              <a:t>pg</a:t>
            </a:r>
            <a:r>
              <a:rPr lang="en-US" dirty="0" smtClean="0"/>
              <a:t> 953)</a:t>
            </a:r>
            <a:endParaRPr lang="en-US" dirty="0"/>
          </a:p>
        </p:txBody>
      </p:sp>
    </p:spTree>
    <p:extLst>
      <p:ext uri="{BB962C8B-B14F-4D97-AF65-F5344CB8AC3E}">
        <p14:creationId xmlns:p14="http://schemas.microsoft.com/office/powerpoint/2010/main" xmlns="" val="3459401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7010400"/>
          </a:xfrm>
        </p:spPr>
        <p:txBody>
          <a:bodyPr anchor="t">
            <a:normAutofit/>
          </a:bodyPr>
          <a:lstStyle/>
          <a:p>
            <a:pPr marL="18288" indent="0">
              <a:buNone/>
            </a:pPr>
            <a:endParaRPr lang="en-US" sz="3200" dirty="0" smtClean="0"/>
          </a:p>
          <a:p>
            <a:pPr marL="18288" indent="0">
              <a:buNone/>
            </a:pPr>
            <a:endParaRPr lang="en-US" sz="3200" dirty="0"/>
          </a:p>
          <a:p>
            <a:pPr marL="18288" indent="0">
              <a:buNone/>
            </a:pPr>
            <a:r>
              <a:rPr lang="en-US" sz="4000" dirty="0" smtClean="0"/>
              <a:t>P=</a:t>
            </a:r>
          </a:p>
          <a:p>
            <a:pPr marL="18288" indent="0">
              <a:buNone/>
            </a:pPr>
            <a:endParaRPr lang="en-US" sz="4000" dirty="0"/>
          </a:p>
          <a:p>
            <a:pPr marL="18288" indent="0">
              <a:buNone/>
            </a:pPr>
            <a:endParaRPr lang="en-US" sz="4000" dirty="0" smtClean="0"/>
          </a:p>
          <a:p>
            <a:pPr marL="18288" indent="0">
              <a:buNone/>
            </a:pPr>
            <a:endParaRPr lang="en-US" sz="4000" dirty="0"/>
          </a:p>
          <a:p>
            <a:pPr marL="18288" indent="0">
              <a:buNone/>
            </a:pPr>
            <a:endParaRPr lang="en-US" sz="4000" dirty="0" smtClean="0"/>
          </a:p>
          <a:p>
            <a:pPr marL="18288" indent="0">
              <a:buNone/>
            </a:pPr>
            <a:r>
              <a:rPr lang="en-US" sz="4000" dirty="0" smtClean="0"/>
              <a:t>P’= </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xmlns="" val="16480198"/>
              </p:ext>
            </p:extLst>
          </p:nvPr>
        </p:nvGraphicFramePr>
        <p:xfrm>
          <a:off x="1066800" y="3886199"/>
          <a:ext cx="6858000" cy="2666999"/>
        </p:xfrm>
        <a:graphic>
          <a:graphicData uri="http://schemas.openxmlformats.org/drawingml/2006/table">
            <a:tbl>
              <a:tblPr firstRow="1" bandRow="1">
                <a:tableStyleId>{5940675A-B579-460E-94D1-54222C63F5DA}</a:tableStyleId>
              </a:tblPr>
              <a:tblGrid>
                <a:gridCol w="1371600"/>
                <a:gridCol w="1371600"/>
                <a:gridCol w="1371600"/>
                <a:gridCol w="1371600"/>
                <a:gridCol w="1371600"/>
              </a:tblGrid>
              <a:tr h="680357">
                <a:tc>
                  <a:txBody>
                    <a:bodyPr/>
                    <a:lstStyle/>
                    <a:p>
                      <a:pPr algn="ctr"/>
                      <a:endParaRPr lang="en-US" sz="3200" dirty="0"/>
                    </a:p>
                  </a:txBody>
                  <a:tcPr/>
                </a:tc>
                <a:tc>
                  <a:txBody>
                    <a:bodyPr/>
                    <a:lstStyle/>
                    <a:p>
                      <a:pPr algn="ctr"/>
                      <a:r>
                        <a:rPr lang="en-US" sz="3200" dirty="0" smtClean="0"/>
                        <a:t>1</a:t>
                      </a:r>
                      <a:endParaRPr lang="en-US" sz="3200" dirty="0"/>
                    </a:p>
                  </a:txBody>
                  <a:tcPr/>
                </a:tc>
                <a:tc>
                  <a:txBody>
                    <a:bodyPr/>
                    <a:lstStyle/>
                    <a:p>
                      <a:pPr algn="ctr"/>
                      <a:r>
                        <a:rPr lang="en-US" sz="3200" dirty="0" smtClean="0"/>
                        <a:t>2</a:t>
                      </a:r>
                      <a:endParaRPr lang="en-US" sz="3200" dirty="0"/>
                    </a:p>
                  </a:txBody>
                  <a:tcPr/>
                </a:tc>
                <a:tc>
                  <a:txBody>
                    <a:bodyPr/>
                    <a:lstStyle/>
                    <a:p>
                      <a:pPr algn="ctr"/>
                      <a:r>
                        <a:rPr lang="en-US" sz="3200" dirty="0" smtClean="0"/>
                        <a:t>3</a:t>
                      </a:r>
                      <a:endParaRPr lang="en-US" sz="3200" dirty="0"/>
                    </a:p>
                  </a:txBody>
                  <a:tcPr/>
                </a:tc>
                <a:tc>
                  <a:txBody>
                    <a:bodyPr/>
                    <a:lstStyle/>
                    <a:p>
                      <a:pPr algn="ctr"/>
                      <a:r>
                        <a:rPr lang="en-US" sz="3200" dirty="0" smtClean="0"/>
                        <a:t>4</a:t>
                      </a:r>
                      <a:endParaRPr lang="en-US" sz="3200" dirty="0"/>
                    </a:p>
                  </a:txBody>
                  <a:tcPr/>
                </a:tc>
              </a:tr>
              <a:tr h="662214">
                <a:tc>
                  <a:txBody>
                    <a:bodyPr/>
                    <a:lstStyle/>
                    <a:p>
                      <a:pPr algn="ctr"/>
                      <a:r>
                        <a:rPr lang="en-US" sz="3200" dirty="0" smtClean="0"/>
                        <a:t>1</a:t>
                      </a:r>
                      <a:endParaRPr lang="en-US" sz="3200" dirty="0"/>
                    </a:p>
                  </a:txBody>
                  <a:tcPr/>
                </a:tc>
                <a:tc>
                  <a:txBody>
                    <a:bodyPr/>
                    <a:lstStyle/>
                    <a:p>
                      <a:pPr algn="ctr"/>
                      <a:r>
                        <a:rPr lang="en-US" sz="3200" dirty="0" smtClean="0"/>
                        <a:t>.959</a:t>
                      </a:r>
                      <a:endParaRPr lang="en-US" sz="3200" dirty="0"/>
                    </a:p>
                  </a:txBody>
                  <a:tcPr>
                    <a:solidFill>
                      <a:schemeClr val="bg1">
                        <a:lumMod val="50000"/>
                        <a:lumOff val="50000"/>
                      </a:schemeClr>
                    </a:solidFill>
                  </a:tcPr>
                </a:tc>
                <a:tc>
                  <a:txBody>
                    <a:bodyPr/>
                    <a:lstStyle/>
                    <a:p>
                      <a:pPr algn="ctr"/>
                      <a:r>
                        <a:rPr lang="en-US" sz="3200" dirty="0" smtClean="0"/>
                        <a:t>.040</a:t>
                      </a:r>
                      <a:endParaRPr lang="en-US" sz="3200" dirty="0"/>
                    </a:p>
                  </a:txBody>
                  <a:tcPr>
                    <a:solidFill>
                      <a:schemeClr val="bg1">
                        <a:lumMod val="50000"/>
                        <a:lumOff val="50000"/>
                      </a:schemeClr>
                    </a:solidFill>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.001</a:t>
                      </a:r>
                      <a:endParaRPr lang="en-US" sz="3200" dirty="0"/>
                    </a:p>
                  </a:txBody>
                  <a:tcPr>
                    <a:solidFill>
                      <a:schemeClr val="bg1">
                        <a:lumMod val="50000"/>
                        <a:lumOff val="50000"/>
                      </a:schemeClr>
                    </a:solidFill>
                  </a:tcPr>
                </a:tc>
              </a:tr>
              <a:tr h="662214">
                <a:tc>
                  <a:txBody>
                    <a:bodyPr/>
                    <a:lstStyle/>
                    <a:p>
                      <a:pPr algn="ctr"/>
                      <a:r>
                        <a:rPr lang="en-US" sz="3200" dirty="0" smtClean="0"/>
                        <a:t>2</a:t>
                      </a:r>
                      <a:endParaRPr lang="en-US" sz="3200" dirty="0"/>
                    </a:p>
                  </a:txBody>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.960</a:t>
                      </a:r>
                      <a:endParaRPr lang="en-US" sz="3200" dirty="0"/>
                    </a:p>
                  </a:txBody>
                  <a:tcPr>
                    <a:solidFill>
                      <a:schemeClr val="bg1">
                        <a:lumMod val="50000"/>
                        <a:lumOff val="50000"/>
                      </a:schemeClr>
                    </a:solidFill>
                  </a:tcPr>
                </a:tc>
                <a:tc>
                  <a:txBody>
                    <a:bodyPr/>
                    <a:lstStyle/>
                    <a:p>
                      <a:pPr algn="ctr"/>
                      <a:r>
                        <a:rPr lang="en-US" sz="3200" dirty="0" smtClean="0"/>
                        <a:t>.030</a:t>
                      </a:r>
                      <a:endParaRPr lang="en-US" sz="3200" dirty="0"/>
                    </a:p>
                  </a:txBody>
                  <a:tcPr>
                    <a:solidFill>
                      <a:schemeClr val="bg1">
                        <a:lumMod val="50000"/>
                        <a:lumOff val="50000"/>
                      </a:schemeClr>
                    </a:solidFill>
                  </a:tcPr>
                </a:tc>
                <a:tc>
                  <a:txBody>
                    <a:bodyPr/>
                    <a:lstStyle/>
                    <a:p>
                      <a:pPr algn="ctr"/>
                      <a:r>
                        <a:rPr lang="en-US" sz="3200" dirty="0" smtClean="0"/>
                        <a:t>.010</a:t>
                      </a:r>
                      <a:endParaRPr lang="en-US" sz="3200" dirty="0"/>
                    </a:p>
                  </a:txBody>
                  <a:tcPr>
                    <a:solidFill>
                      <a:schemeClr val="bg1">
                        <a:lumMod val="50000"/>
                        <a:lumOff val="50000"/>
                      </a:schemeClr>
                    </a:solidFill>
                  </a:tcPr>
                </a:tc>
              </a:tr>
              <a:tr h="662214">
                <a:tc>
                  <a:txBody>
                    <a:bodyPr/>
                    <a:lstStyle/>
                    <a:p>
                      <a:pPr algn="ctr"/>
                      <a:r>
                        <a:rPr lang="en-US" sz="3200" dirty="0" smtClean="0"/>
                        <a:t>3</a:t>
                      </a:r>
                      <a:endParaRPr lang="en-US" sz="3200" dirty="0"/>
                    </a:p>
                  </a:txBody>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.970</a:t>
                      </a:r>
                      <a:endParaRPr lang="en-US" sz="3200" dirty="0"/>
                    </a:p>
                  </a:txBody>
                  <a:tcPr>
                    <a:solidFill>
                      <a:schemeClr val="bg1">
                        <a:lumMod val="50000"/>
                        <a:lumOff val="50000"/>
                      </a:schemeClr>
                    </a:solidFill>
                  </a:tcPr>
                </a:tc>
                <a:tc>
                  <a:txBody>
                    <a:bodyPr/>
                    <a:lstStyle/>
                    <a:p>
                      <a:pPr algn="ctr"/>
                      <a:r>
                        <a:rPr lang="en-US" sz="3200" dirty="0" smtClean="0"/>
                        <a:t>.030</a:t>
                      </a:r>
                      <a:endParaRPr lang="en-US" sz="3200" dirty="0"/>
                    </a:p>
                  </a:txBody>
                  <a:tcPr>
                    <a:solidFill>
                      <a:schemeClr val="bg1">
                        <a:lumMod val="50000"/>
                        <a:lumOff val="50000"/>
                      </a:schemeClr>
                    </a:solidFill>
                  </a:tcPr>
                </a:tc>
              </a:tr>
            </a:tbl>
          </a:graphicData>
        </a:graphic>
      </p:graphicFrame>
      <p:sp>
        <p:nvSpPr>
          <p:cNvPr id="6" name="Down Arrow 5"/>
          <p:cNvSpPr/>
          <p:nvPr/>
        </p:nvSpPr>
        <p:spPr>
          <a:xfrm>
            <a:off x="4495800" y="2057400"/>
            <a:ext cx="826477" cy="179949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63625" y="265113"/>
            <a:ext cx="6864350" cy="28590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Oval 2"/>
          <p:cNvSpPr/>
          <p:nvPr/>
        </p:nvSpPr>
        <p:spPr>
          <a:xfrm>
            <a:off x="5020652" y="5715000"/>
            <a:ext cx="2907323" cy="838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3203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85"/>
            <a:ext cx="9144000" cy="6840415"/>
          </a:xfrm>
        </p:spPr>
        <p:txBody>
          <a:bodyPr anchor="t">
            <a:normAutofit/>
          </a:bodyPr>
          <a:lstStyle/>
          <a:p>
            <a:pPr lvl="4">
              <a:buNone/>
            </a:pPr>
            <a:r>
              <a:rPr lang="en-US" sz="3200" dirty="0"/>
              <a:t>Children:</a:t>
            </a:r>
          </a:p>
          <a:p>
            <a:pPr algn="ctr">
              <a:buNone/>
            </a:pPr>
            <a:r>
              <a:rPr lang="en-US" sz="3200" dirty="0"/>
              <a:t> 1,000  = (.04 +.001) N</a:t>
            </a:r>
            <a:r>
              <a:rPr lang="en-US" sz="3200" baseline="-25000" dirty="0"/>
              <a:t>1</a:t>
            </a:r>
          </a:p>
          <a:p>
            <a:pPr lvl="4">
              <a:buNone/>
            </a:pPr>
            <a:r>
              <a:rPr lang="en-US" sz="3200" dirty="0"/>
              <a:t>Working Adults:</a:t>
            </a:r>
          </a:p>
          <a:p>
            <a:pPr algn="ctr">
              <a:buNone/>
            </a:pPr>
            <a:r>
              <a:rPr lang="en-US" sz="3200" dirty="0"/>
              <a:t>.04N</a:t>
            </a:r>
            <a:r>
              <a:rPr lang="en-US" sz="3200" baseline="-25000" dirty="0"/>
              <a:t>1</a:t>
            </a:r>
            <a:r>
              <a:rPr lang="en-US" sz="3200" dirty="0"/>
              <a:t> = (.03+.01)N</a:t>
            </a:r>
            <a:r>
              <a:rPr lang="en-US" sz="3200" baseline="-25000" dirty="0"/>
              <a:t>2</a:t>
            </a:r>
          </a:p>
          <a:p>
            <a:pPr lvl="4">
              <a:buNone/>
            </a:pPr>
            <a:r>
              <a:rPr lang="en-US" sz="3200" dirty="0"/>
              <a:t>Retired:</a:t>
            </a:r>
          </a:p>
          <a:p>
            <a:pPr lvl="4">
              <a:buNone/>
            </a:pPr>
            <a:r>
              <a:rPr lang="en-US" sz="3200" dirty="0"/>
              <a:t>			.03N</a:t>
            </a:r>
            <a:r>
              <a:rPr lang="en-US" sz="3200" baseline="-25000" dirty="0"/>
              <a:t>2</a:t>
            </a:r>
            <a:r>
              <a:rPr lang="en-US" sz="3200" dirty="0"/>
              <a:t> = .</a:t>
            </a:r>
            <a:r>
              <a:rPr lang="en-US" sz="3200" dirty="0" smtClean="0"/>
              <a:t>03N</a:t>
            </a:r>
            <a:r>
              <a:rPr lang="en-US" sz="3200" baseline="-25000" dirty="0" smtClean="0"/>
              <a:t>3</a:t>
            </a:r>
            <a:endParaRPr lang="en-US" sz="3200" baseline="-25000" dirty="0"/>
          </a:p>
          <a:p>
            <a:pPr>
              <a:buNone/>
            </a:pPr>
            <a:r>
              <a:rPr lang="en-US" sz="3200" dirty="0">
                <a:effectLst/>
              </a:rPr>
              <a:t>Solution:</a:t>
            </a:r>
          </a:p>
          <a:p>
            <a:pPr>
              <a:buNone/>
            </a:pPr>
            <a:r>
              <a:rPr lang="en-US" sz="3200" dirty="0">
                <a:effectLst/>
              </a:rPr>
              <a:t>N</a:t>
            </a:r>
            <a:r>
              <a:rPr lang="en-US" sz="3200" baseline="-25000" dirty="0">
                <a:effectLst/>
              </a:rPr>
              <a:t>1</a:t>
            </a:r>
            <a:r>
              <a:rPr lang="en-US" sz="3200" dirty="0">
                <a:effectLst/>
              </a:rPr>
              <a:t>= 24, 390 </a:t>
            </a:r>
          </a:p>
          <a:p>
            <a:pPr>
              <a:buNone/>
            </a:pPr>
            <a:r>
              <a:rPr lang="en-US" sz="3200" dirty="0">
                <a:effectLst/>
              </a:rPr>
              <a:t>N</a:t>
            </a:r>
            <a:r>
              <a:rPr lang="en-US" sz="3200" baseline="-25000" dirty="0">
                <a:effectLst/>
              </a:rPr>
              <a:t>2</a:t>
            </a:r>
            <a:r>
              <a:rPr lang="en-US" sz="3200" dirty="0">
                <a:effectLst/>
              </a:rPr>
              <a:t>= 24, 390.24</a:t>
            </a:r>
          </a:p>
          <a:p>
            <a:pPr>
              <a:buNone/>
            </a:pPr>
            <a:r>
              <a:rPr lang="en-US" sz="3200" dirty="0">
                <a:effectLst/>
              </a:rPr>
              <a:t>N</a:t>
            </a:r>
            <a:r>
              <a:rPr lang="en-US" sz="3200" baseline="-25000" dirty="0">
                <a:effectLst/>
              </a:rPr>
              <a:t>3</a:t>
            </a:r>
            <a:r>
              <a:rPr lang="en-US" sz="3200" dirty="0">
                <a:effectLst/>
              </a:rPr>
              <a:t>= </a:t>
            </a:r>
            <a:r>
              <a:rPr lang="en-US" sz="3200" dirty="0" smtClean="0">
                <a:effectLst/>
              </a:rPr>
              <a:t>24, 390.24</a:t>
            </a:r>
            <a:endParaRPr lang="en-US" sz="3200" dirty="0">
              <a:effectLst/>
            </a:endParaRPr>
          </a:p>
          <a:p>
            <a:pPr>
              <a:buNone/>
            </a:pPr>
            <a:r>
              <a:rPr lang="en-US" sz="3200" dirty="0">
                <a:effectLst/>
              </a:rPr>
              <a:t>Solution means the steady state solution exists</a:t>
            </a:r>
          </a:p>
          <a:p>
            <a:endParaRPr lang="en-US" sz="3200" dirty="0"/>
          </a:p>
        </p:txBody>
      </p:sp>
      <p:sp>
        <p:nvSpPr>
          <p:cNvPr id="4" name="Oval 3"/>
          <p:cNvSpPr/>
          <p:nvPr/>
        </p:nvSpPr>
        <p:spPr>
          <a:xfrm>
            <a:off x="3962400" y="2819400"/>
            <a:ext cx="1828800" cy="838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81000" y="5281246"/>
            <a:ext cx="2667000" cy="838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999391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40913"/>
            <a:ext cx="9448800" cy="5595378"/>
          </a:xfrm>
        </p:spPr>
        <p:txBody>
          <a:bodyPr>
            <a:spAutoFit/>
          </a:bodyPr>
          <a:lstStyle/>
          <a:p>
            <a:r>
              <a:rPr lang="en-US" sz="3600" smtClean="0"/>
              <a:t>Can </a:t>
            </a:r>
            <a:r>
              <a:rPr lang="en-US" sz="3600" dirty="0" smtClean="0"/>
              <a:t>help determine the number of employees of each type available in the steady state (long term future)</a:t>
            </a:r>
          </a:p>
          <a:p>
            <a:r>
              <a:rPr lang="en-US" sz="3600" dirty="0"/>
              <a:t> </a:t>
            </a:r>
            <a:r>
              <a:rPr lang="en-US" sz="3600" dirty="0" smtClean="0"/>
              <a:t>	Steady-State Probabilities </a:t>
            </a:r>
          </a:p>
          <a:p>
            <a:pPr marL="18288" indent="0">
              <a:buNone/>
            </a:pPr>
            <a:r>
              <a:rPr lang="en-US" sz="3600" dirty="0" smtClean="0"/>
              <a:t>			vs. </a:t>
            </a:r>
          </a:p>
          <a:p>
            <a:pPr marL="18288" indent="0">
              <a:buNone/>
            </a:pPr>
            <a:r>
              <a:rPr lang="en-US" sz="3600" dirty="0" smtClean="0"/>
              <a:t>	Steady-State Census</a:t>
            </a:r>
          </a:p>
          <a:p>
            <a:endParaRPr lang="en-US" sz="2800" dirty="0"/>
          </a:p>
          <a:p>
            <a:pPr marL="384048" lvl="1" indent="0">
              <a:buNone/>
            </a:pPr>
            <a:endParaRPr lang="en-US" sz="2400" dirty="0" smtClean="0"/>
          </a:p>
          <a:p>
            <a:endParaRPr lang="en-US" sz="2400" dirty="0" smtClean="0"/>
          </a:p>
          <a:p>
            <a:endParaRPr lang="en-US" sz="2400" dirty="0"/>
          </a:p>
        </p:txBody>
      </p:sp>
      <p:sp>
        <p:nvSpPr>
          <p:cNvPr id="3" name="Title 2"/>
          <p:cNvSpPr>
            <a:spLocks noGrp="1"/>
          </p:cNvSpPr>
          <p:nvPr>
            <p:ph type="title"/>
          </p:nvPr>
        </p:nvSpPr>
        <p:spPr>
          <a:xfrm>
            <a:off x="609600" y="152400"/>
            <a:ext cx="7543800" cy="914400"/>
          </a:xfrm>
        </p:spPr>
        <p:txBody>
          <a:bodyPr/>
          <a:lstStyle/>
          <a:p>
            <a:r>
              <a:rPr lang="en-US" dirty="0" smtClean="0"/>
              <a:t>Work Force </a:t>
            </a:r>
            <a:r>
              <a:rPr lang="en-US" dirty="0" smtClean="0"/>
              <a:t>Planning</a:t>
            </a:r>
            <a:endParaRPr lang="en-US" dirty="0"/>
          </a:p>
        </p:txBody>
      </p:sp>
    </p:spTree>
    <p:extLst>
      <p:ext uri="{BB962C8B-B14F-4D97-AF65-F5344CB8AC3E}">
        <p14:creationId xmlns:p14="http://schemas.microsoft.com/office/powerpoint/2010/main" xmlns="" val="33017528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chor="t"/>
          <a:lstStyle/>
          <a:p>
            <a:pPr>
              <a:buNone/>
            </a:pPr>
            <a:r>
              <a:rPr lang="en-US" sz="3600" dirty="0">
                <a:effectLst/>
              </a:rPr>
              <a:t>In the </a:t>
            </a:r>
            <a:r>
              <a:rPr lang="en-US" sz="3600" dirty="0" smtClean="0">
                <a:effectLst/>
              </a:rPr>
              <a:t>new steady </a:t>
            </a:r>
            <a:r>
              <a:rPr lang="en-US" sz="3600" dirty="0">
                <a:effectLst/>
              </a:rPr>
              <a:t>state:</a:t>
            </a:r>
          </a:p>
          <a:p>
            <a:pPr>
              <a:buNone/>
            </a:pPr>
            <a:endParaRPr lang="en-US" sz="3600" dirty="0">
              <a:effectLst/>
            </a:endParaRPr>
          </a:p>
          <a:p>
            <a:pPr>
              <a:buNone/>
            </a:pPr>
            <a:r>
              <a:rPr lang="en-US" sz="3600" dirty="0" smtClean="0">
                <a:effectLst/>
              </a:rPr>
              <a:t> 24</a:t>
            </a:r>
            <a:r>
              <a:rPr lang="en-US" sz="3600" dirty="0">
                <a:effectLst/>
              </a:rPr>
              <a:t>, </a:t>
            </a:r>
            <a:r>
              <a:rPr lang="en-US" sz="3600" dirty="0" smtClean="0">
                <a:effectLst/>
              </a:rPr>
              <a:t>390.24*($</a:t>
            </a:r>
            <a:r>
              <a:rPr lang="en-US" sz="3600" dirty="0">
                <a:effectLst/>
              </a:rPr>
              <a:t>5000) = </a:t>
            </a:r>
            <a:r>
              <a:rPr lang="en-US" sz="3600" dirty="0" smtClean="0">
                <a:effectLst/>
              </a:rPr>
              <a:t>$121,951,219.5  </a:t>
            </a:r>
            <a:r>
              <a:rPr lang="en-US" sz="3600" dirty="0">
                <a:effectLst/>
              </a:rPr>
              <a:t>needed for all retired people </a:t>
            </a:r>
          </a:p>
          <a:p>
            <a:pPr>
              <a:buNone/>
            </a:pPr>
            <a:endParaRPr lang="en-US" sz="3600" dirty="0">
              <a:effectLst/>
            </a:endParaRPr>
          </a:p>
          <a:p>
            <a:pPr>
              <a:buNone/>
            </a:pPr>
            <a:r>
              <a:rPr lang="en-US" sz="3600" dirty="0" smtClean="0">
                <a:effectLst/>
              </a:rPr>
              <a:t>$</a:t>
            </a:r>
            <a:r>
              <a:rPr lang="en-US" sz="3600" dirty="0">
                <a:effectLst/>
              </a:rPr>
              <a:t> 121,951,219.5 </a:t>
            </a:r>
            <a:r>
              <a:rPr lang="en-US" sz="3600" dirty="0" smtClean="0">
                <a:effectLst/>
              </a:rPr>
              <a:t>/ </a:t>
            </a:r>
            <a:r>
              <a:rPr lang="en-US" sz="3600" dirty="0">
                <a:effectLst/>
              </a:rPr>
              <a:t>24,390.24 = </a:t>
            </a:r>
            <a:r>
              <a:rPr lang="en-US" sz="3600" dirty="0" smtClean="0">
                <a:effectLst/>
              </a:rPr>
              <a:t>$5,000 </a:t>
            </a:r>
            <a:r>
              <a:rPr lang="en-US" sz="3600" dirty="0">
                <a:effectLst/>
              </a:rPr>
              <a:t>that each working adult needs to contribute each year</a:t>
            </a:r>
          </a:p>
          <a:p>
            <a:endParaRPr lang="en-US" dirty="0"/>
          </a:p>
        </p:txBody>
      </p:sp>
    </p:spTree>
    <p:extLst>
      <p:ext uri="{BB962C8B-B14F-4D97-AF65-F5344CB8AC3E}">
        <p14:creationId xmlns:p14="http://schemas.microsoft.com/office/powerpoint/2010/main" xmlns="" val="3127581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chor="t">
            <a:normAutofit fontScale="70000" lnSpcReduction="20000"/>
          </a:bodyPr>
          <a:lstStyle/>
          <a:p>
            <a:pPr>
              <a:buNone/>
            </a:pPr>
            <a:endParaRPr lang="en-US" sz="3200" dirty="0" smtClean="0"/>
          </a:p>
          <a:p>
            <a:pPr>
              <a:buNone/>
            </a:pPr>
            <a:endParaRPr lang="en-US" sz="3200" dirty="0" smtClean="0"/>
          </a:p>
          <a:p>
            <a:pPr>
              <a:buNone/>
            </a:pPr>
            <a:endParaRPr lang="en-US" sz="3200" dirty="0" smtClean="0"/>
          </a:p>
          <a:p>
            <a:pPr>
              <a:buNone/>
            </a:pPr>
            <a:endParaRPr lang="en-US" sz="4600" dirty="0" smtClean="0"/>
          </a:p>
          <a:p>
            <a:pPr>
              <a:buNone/>
            </a:pPr>
            <a:r>
              <a:rPr lang="en-US" sz="4600" dirty="0" smtClean="0"/>
              <a:t>		Is this model a good representation of a 	population?</a:t>
            </a:r>
          </a:p>
          <a:p>
            <a:pPr>
              <a:buNone/>
            </a:pPr>
            <a:endParaRPr lang="en-US" sz="4600" dirty="0"/>
          </a:p>
          <a:p>
            <a:r>
              <a:rPr lang="en-US" sz="4600" dirty="0"/>
              <a:t> not a good model for </a:t>
            </a:r>
            <a:r>
              <a:rPr lang="en-US" sz="4600" dirty="0" smtClean="0"/>
              <a:t>population, </a:t>
            </a:r>
            <a:r>
              <a:rPr lang="en-US" sz="4600" dirty="0"/>
              <a:t>unless you consider a constant population. </a:t>
            </a:r>
            <a:endParaRPr lang="en-US" sz="4600" dirty="0" smtClean="0"/>
          </a:p>
          <a:p>
            <a:endParaRPr lang="en-US" sz="4600" dirty="0"/>
          </a:p>
          <a:p>
            <a:r>
              <a:rPr lang="en-US" sz="4600" dirty="0" smtClean="0"/>
              <a:t>But </a:t>
            </a:r>
            <a:r>
              <a:rPr lang="en-US" sz="4600" dirty="0"/>
              <a:t>for organizations, it is a good model because it shows how many should be hired/fired to stay in the steady state. </a:t>
            </a:r>
          </a:p>
          <a:p>
            <a:endParaRPr lang="en-US" sz="3200" dirty="0" smtClean="0"/>
          </a:p>
          <a:p>
            <a:endParaRPr lang="en-US" sz="3200" dirty="0" smtClean="0"/>
          </a:p>
          <a:p>
            <a:pPr>
              <a:buNone/>
            </a:pP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a:ln>
            <a:solidFill>
              <a:schemeClr val="accent1"/>
            </a:solidFill>
          </a:ln>
        </p:spPr>
        <p:txBody>
          <a:bodyPr anchor="t">
            <a:normAutofit/>
          </a:bodyPr>
          <a:lstStyle/>
          <a:p>
            <a:pPr marL="18288" indent="0">
              <a:buNone/>
            </a:pPr>
            <a:r>
              <a:rPr lang="en-US" sz="3600" dirty="0" smtClean="0"/>
              <a:t>Even though the model is somewhat “flawed” in representing a population, the effect of changed death rate is a good one.</a:t>
            </a:r>
          </a:p>
          <a:p>
            <a:pPr marL="18288" indent="0">
              <a:buNone/>
            </a:pPr>
            <a:endParaRPr lang="en-US" sz="3600" dirty="0"/>
          </a:p>
          <a:p>
            <a:pPr marL="18288" indent="0">
              <a:buNone/>
            </a:pPr>
            <a:r>
              <a:rPr lang="en-US" sz="3600" dirty="0" smtClean="0"/>
              <a:t>We can also ask ourselves, what if we want to maintain a 3:1 ratio of working adults to retired people? How will this affect the amount each working adult needs to contribute? What does the birthrate need to be to provide this ratio?</a:t>
            </a:r>
            <a:endParaRPr lang="en-US" sz="3600" dirty="0"/>
          </a:p>
        </p:txBody>
      </p:sp>
    </p:spTree>
    <p:extLst>
      <p:ext uri="{BB962C8B-B14F-4D97-AF65-F5344CB8AC3E}">
        <p14:creationId xmlns:p14="http://schemas.microsoft.com/office/powerpoint/2010/main" xmlns="" val="2506670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168" y="0"/>
            <a:ext cx="9108831" cy="6858000"/>
          </a:xfrm>
        </p:spPr>
        <p:txBody>
          <a:bodyPr anchor="t">
            <a:normAutofit/>
          </a:bodyPr>
          <a:lstStyle/>
          <a:p>
            <a:pPr marL="18288" indent="0">
              <a:buNone/>
            </a:pPr>
            <a:r>
              <a:rPr lang="en-US" sz="3200" dirty="0" smtClean="0"/>
              <a:t>If there are 3 working adults supporting  the annual pension of one retired person</a:t>
            </a:r>
          </a:p>
          <a:p>
            <a:pPr marL="18288" indent="0">
              <a:buNone/>
            </a:pPr>
            <a:endParaRPr lang="en-US" sz="3200" dirty="0"/>
          </a:p>
          <a:p>
            <a:pPr marL="18288" indent="0">
              <a:buNone/>
            </a:pPr>
            <a:r>
              <a:rPr lang="en-US" sz="3200" dirty="0" smtClean="0"/>
              <a:t>$5000/3= $1, 666.67</a:t>
            </a:r>
          </a:p>
          <a:p>
            <a:pPr marL="18288" indent="0">
              <a:buNone/>
            </a:pPr>
            <a:endParaRPr lang="en-US" sz="3200" dirty="0"/>
          </a:p>
          <a:p>
            <a:pPr marL="18288" indent="0">
              <a:buNone/>
            </a:pPr>
            <a:r>
              <a:rPr lang="en-US" sz="3200" dirty="0" smtClean="0"/>
              <a:t>Each working adult only needs to contribute $1,666.67 every year. </a:t>
            </a:r>
          </a:p>
          <a:p>
            <a:pPr marL="18288" indent="0">
              <a:buNone/>
            </a:pPr>
            <a:endParaRPr lang="en-US" sz="3200" dirty="0"/>
          </a:p>
          <a:p>
            <a:pPr marL="18288" indent="0">
              <a:buNone/>
            </a:pPr>
            <a:r>
              <a:rPr lang="en-US" sz="3200" dirty="0" smtClean="0"/>
              <a:t>What is the birthrate required to support this plan?</a:t>
            </a:r>
          </a:p>
          <a:p>
            <a:pPr marL="18288" indent="0">
              <a:buNone/>
            </a:pPr>
            <a:r>
              <a:rPr lang="en-US" sz="3200" dirty="0" smtClean="0"/>
              <a:t>Assume a population of 63, 414 (from original problem) and 50% population working</a:t>
            </a:r>
            <a:endParaRPr lang="en-US" sz="3200" dirty="0"/>
          </a:p>
        </p:txBody>
      </p:sp>
    </p:spTree>
    <p:extLst>
      <p:ext uri="{BB962C8B-B14F-4D97-AF65-F5344CB8AC3E}">
        <p14:creationId xmlns:p14="http://schemas.microsoft.com/office/powerpoint/2010/main" xmlns="" val="2147230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lstStyle/>
          <a:p>
            <a:endParaRPr lang="en-US" dirty="0"/>
          </a:p>
        </p:txBody>
      </p:sp>
      <p:sp>
        <p:nvSpPr>
          <p:cNvPr id="4" name="Content Placeholder 1"/>
          <p:cNvSpPr txBox="1">
            <a:spLocks/>
          </p:cNvSpPr>
          <p:nvPr/>
        </p:nvSpPr>
        <p:spPr>
          <a:xfrm>
            <a:off x="0" y="17585"/>
            <a:ext cx="9144000" cy="6840415"/>
          </a:xfrm>
          <a:prstGeom prst="rect">
            <a:avLst/>
          </a:prstGeom>
        </p:spPr>
        <p:txBody>
          <a:bodyPr vert="horz" lIns="91440" tIns="45720" rIns="91440" bIns="45720" rtlCol="0" anchor="t">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lvl="4">
              <a:buFont typeface="Wingdings" pitchFamily="2" charset="2"/>
              <a:buNone/>
            </a:pPr>
            <a:endParaRPr lang="en-US" sz="3200" dirty="0" smtClean="0"/>
          </a:p>
          <a:p>
            <a:pPr lvl="2">
              <a:buFont typeface="Wingdings" pitchFamily="2" charset="2"/>
              <a:buNone/>
            </a:pPr>
            <a:r>
              <a:rPr lang="en-US" sz="3600" dirty="0" smtClean="0"/>
              <a:t>Desired Steady State Census:</a:t>
            </a:r>
          </a:p>
          <a:p>
            <a:pPr lvl="2">
              <a:buFont typeface="Wingdings" pitchFamily="2" charset="2"/>
              <a:buNone/>
            </a:pPr>
            <a:r>
              <a:rPr lang="en-US" sz="3600" dirty="0" smtClean="0"/>
              <a:t>N</a:t>
            </a:r>
            <a:r>
              <a:rPr lang="en-US" sz="3600" baseline="-25000" dirty="0" smtClean="0"/>
              <a:t>2</a:t>
            </a:r>
            <a:r>
              <a:rPr lang="en-US" sz="3600" dirty="0" smtClean="0"/>
              <a:t>=3N</a:t>
            </a:r>
            <a:r>
              <a:rPr lang="en-US" sz="3600" baseline="-25000" dirty="0" smtClean="0"/>
              <a:t>3                   </a:t>
            </a:r>
            <a:r>
              <a:rPr lang="en-US" sz="3600" dirty="0" smtClean="0"/>
              <a:t>N</a:t>
            </a:r>
            <a:r>
              <a:rPr lang="en-US" sz="3600" baseline="-25000" dirty="0" smtClean="0"/>
              <a:t>1</a:t>
            </a:r>
            <a:r>
              <a:rPr lang="en-US" sz="3600" dirty="0" smtClean="0"/>
              <a:t>+N</a:t>
            </a:r>
            <a:r>
              <a:rPr lang="en-US" sz="3600" baseline="-25000" dirty="0" smtClean="0"/>
              <a:t>2</a:t>
            </a:r>
            <a:r>
              <a:rPr lang="en-US" sz="3600" dirty="0" smtClean="0"/>
              <a:t>+N</a:t>
            </a:r>
            <a:r>
              <a:rPr lang="en-US" sz="3600" baseline="-25000" dirty="0" smtClean="0"/>
              <a:t>3</a:t>
            </a:r>
            <a:r>
              <a:rPr lang="en-US" sz="3600" dirty="0" smtClean="0"/>
              <a:t>=63,414</a:t>
            </a:r>
          </a:p>
          <a:p>
            <a:pPr lvl="2">
              <a:buFont typeface="Wingdings" pitchFamily="2" charset="2"/>
              <a:buNone/>
            </a:pPr>
            <a:endParaRPr lang="en-US" sz="3600" baseline="-25000" dirty="0"/>
          </a:p>
          <a:p>
            <a:pPr lvl="4">
              <a:buFont typeface="Wingdings" pitchFamily="2" charset="2"/>
              <a:buNone/>
            </a:pPr>
            <a:r>
              <a:rPr lang="en-US" sz="3600" dirty="0" smtClean="0"/>
              <a:t>N</a:t>
            </a:r>
            <a:r>
              <a:rPr lang="en-US" sz="3600" baseline="-25000" dirty="0" smtClean="0"/>
              <a:t>2</a:t>
            </a:r>
            <a:r>
              <a:rPr lang="en-US" sz="3600" dirty="0" smtClean="0"/>
              <a:t>=(.5)*63,414</a:t>
            </a:r>
          </a:p>
          <a:p>
            <a:pPr lvl="4">
              <a:buFont typeface="Wingdings" pitchFamily="2" charset="2"/>
              <a:buNone/>
            </a:pPr>
            <a:endParaRPr lang="en-US" sz="3600" dirty="0"/>
          </a:p>
          <a:p>
            <a:pPr lvl="4">
              <a:buFont typeface="Wingdings" pitchFamily="2" charset="2"/>
              <a:buNone/>
            </a:pPr>
            <a:r>
              <a:rPr lang="en-US" sz="3600" dirty="0" smtClean="0"/>
              <a:t>N</a:t>
            </a:r>
            <a:r>
              <a:rPr lang="en-US" sz="3600" baseline="-25000" dirty="0" smtClean="0"/>
              <a:t>2</a:t>
            </a:r>
            <a:r>
              <a:rPr lang="en-US" sz="3600" dirty="0" smtClean="0"/>
              <a:t>= 31,707</a:t>
            </a:r>
          </a:p>
          <a:p>
            <a:pPr lvl="4">
              <a:buFont typeface="Wingdings" pitchFamily="2" charset="2"/>
              <a:buNone/>
            </a:pPr>
            <a:r>
              <a:rPr lang="en-US" sz="3600" dirty="0" smtClean="0"/>
              <a:t>N</a:t>
            </a:r>
            <a:r>
              <a:rPr lang="en-US" sz="3600" baseline="-25000" dirty="0" smtClean="0"/>
              <a:t>3</a:t>
            </a:r>
            <a:r>
              <a:rPr lang="en-US" sz="3600" dirty="0" smtClean="0"/>
              <a:t>= 10, 569</a:t>
            </a:r>
          </a:p>
          <a:p>
            <a:pPr lvl="4">
              <a:buFont typeface="Wingdings" pitchFamily="2" charset="2"/>
              <a:buNone/>
            </a:pPr>
            <a:r>
              <a:rPr lang="en-US" sz="3600" dirty="0" smtClean="0"/>
              <a:t>N</a:t>
            </a:r>
            <a:r>
              <a:rPr lang="en-US" sz="3600" baseline="-25000" dirty="0" smtClean="0"/>
              <a:t>1</a:t>
            </a:r>
            <a:r>
              <a:rPr lang="en-US" sz="3600" dirty="0" smtClean="0"/>
              <a:t>= 21,138</a:t>
            </a:r>
          </a:p>
          <a:p>
            <a:endParaRPr lang="en-US" sz="3200" dirty="0"/>
          </a:p>
        </p:txBody>
      </p:sp>
    </p:spTree>
    <p:extLst>
      <p:ext uri="{BB962C8B-B14F-4D97-AF65-F5344CB8AC3E}">
        <p14:creationId xmlns:p14="http://schemas.microsoft.com/office/powerpoint/2010/main" xmlns="" val="492534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446" y="0"/>
            <a:ext cx="9167446" cy="6858000"/>
          </a:xfrm>
        </p:spPr>
        <p:txBody>
          <a:bodyPr anchor="t"/>
          <a:lstStyle/>
          <a:p>
            <a:pPr marL="18288" lvl="2" indent="0">
              <a:buNone/>
            </a:pPr>
            <a:endParaRPr lang="en-US" sz="3600" dirty="0" smtClean="0"/>
          </a:p>
          <a:p>
            <a:pPr lvl="4">
              <a:buNone/>
            </a:pPr>
            <a:r>
              <a:rPr lang="en-US" sz="3600" dirty="0" smtClean="0"/>
              <a:t>     </a:t>
            </a:r>
            <a:r>
              <a:rPr lang="en-US" sz="3600" dirty="0"/>
              <a:t>Children:</a:t>
            </a:r>
          </a:p>
          <a:p>
            <a:pPr algn="ctr">
              <a:buNone/>
            </a:pPr>
            <a:r>
              <a:rPr lang="en-US" sz="3600" dirty="0"/>
              <a:t> H</a:t>
            </a:r>
            <a:r>
              <a:rPr lang="en-US" sz="3600" baseline="-25000" dirty="0"/>
              <a:t>1</a:t>
            </a:r>
            <a:r>
              <a:rPr lang="en-US" sz="3600" dirty="0"/>
              <a:t>  = (.04 +.001) N</a:t>
            </a:r>
            <a:r>
              <a:rPr lang="en-US" sz="3600" baseline="-25000" dirty="0"/>
              <a:t>1</a:t>
            </a:r>
          </a:p>
          <a:p>
            <a:pPr lvl="4">
              <a:buNone/>
            </a:pPr>
            <a:r>
              <a:rPr lang="en-US" sz="3600" dirty="0"/>
              <a:t>Working Adults:</a:t>
            </a:r>
          </a:p>
          <a:p>
            <a:pPr algn="ctr">
              <a:buNone/>
            </a:pPr>
            <a:r>
              <a:rPr lang="en-US" sz="3600" dirty="0"/>
              <a:t>.04N</a:t>
            </a:r>
            <a:r>
              <a:rPr lang="en-US" sz="3600" baseline="-25000" dirty="0"/>
              <a:t>1</a:t>
            </a:r>
            <a:r>
              <a:rPr lang="en-US" sz="3600" dirty="0"/>
              <a:t> = (.03+.01)N</a:t>
            </a:r>
            <a:r>
              <a:rPr lang="en-US" sz="3600" baseline="-25000" dirty="0"/>
              <a:t>2</a:t>
            </a:r>
          </a:p>
          <a:p>
            <a:pPr lvl="4">
              <a:buNone/>
            </a:pPr>
            <a:r>
              <a:rPr lang="en-US" sz="3600" dirty="0"/>
              <a:t>Retired:</a:t>
            </a:r>
          </a:p>
          <a:p>
            <a:pPr lvl="4">
              <a:buNone/>
            </a:pPr>
            <a:r>
              <a:rPr lang="en-US" sz="3600" dirty="0"/>
              <a:t>			.03N</a:t>
            </a:r>
            <a:r>
              <a:rPr lang="en-US" sz="3600" baseline="-25000" dirty="0"/>
              <a:t>2</a:t>
            </a:r>
            <a:r>
              <a:rPr lang="en-US" sz="3600" dirty="0"/>
              <a:t> = .</a:t>
            </a:r>
            <a:r>
              <a:rPr lang="en-US" sz="3600" dirty="0" smtClean="0"/>
              <a:t>05N</a:t>
            </a:r>
            <a:r>
              <a:rPr lang="en-US" sz="3600" baseline="-25000" dirty="0" smtClean="0"/>
              <a:t>3</a:t>
            </a:r>
          </a:p>
          <a:p>
            <a:pPr lvl="4">
              <a:buNone/>
            </a:pPr>
            <a:endParaRPr lang="en-US" sz="3600" baseline="-25000" dirty="0"/>
          </a:p>
          <a:p>
            <a:pPr lvl="2">
              <a:buNone/>
            </a:pPr>
            <a:r>
              <a:rPr lang="en-US" sz="3800" dirty="0" smtClean="0"/>
              <a:t>Solution:</a:t>
            </a:r>
          </a:p>
          <a:p>
            <a:pPr lvl="2">
              <a:buNone/>
            </a:pPr>
            <a:r>
              <a:rPr lang="en-US" sz="3800" dirty="0" smtClean="0"/>
              <a:t>H</a:t>
            </a:r>
            <a:r>
              <a:rPr lang="en-US" sz="3800" baseline="-25000" dirty="0" smtClean="0"/>
              <a:t>1</a:t>
            </a:r>
            <a:r>
              <a:rPr lang="en-US" sz="3800" dirty="0" smtClean="0"/>
              <a:t>= 866.66 births/year</a:t>
            </a:r>
            <a:endParaRPr lang="en-US" sz="3800" dirty="0"/>
          </a:p>
          <a:p>
            <a:endParaRPr lang="en-US" dirty="0"/>
          </a:p>
        </p:txBody>
      </p:sp>
    </p:spTree>
    <p:extLst>
      <p:ext uri="{BB962C8B-B14F-4D97-AF65-F5344CB8AC3E}">
        <p14:creationId xmlns:p14="http://schemas.microsoft.com/office/powerpoint/2010/main" xmlns="" val="3084484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833037889"/>
              </p:ext>
            </p:extLst>
          </p:nvPr>
        </p:nvGraphicFramePr>
        <p:xfrm>
          <a:off x="304800" y="1098452"/>
          <a:ext cx="8241324" cy="5378548"/>
        </p:xfrm>
        <a:graphic>
          <a:graphicData uri="http://schemas.openxmlformats.org/drawingml/2006/table">
            <a:tbl>
              <a:tblPr firstRow="1" bandRow="1">
                <a:tableStyleId>{5C22544A-7EE6-4342-B048-85BDC9FD1C3A}</a:tableStyleId>
              </a:tblPr>
              <a:tblGrid>
                <a:gridCol w="1752600"/>
                <a:gridCol w="1447800"/>
                <a:gridCol w="2743200"/>
                <a:gridCol w="2297724"/>
              </a:tblGrid>
              <a:tr h="718457">
                <a:tc>
                  <a:txBody>
                    <a:bodyPr/>
                    <a:lstStyle/>
                    <a:p>
                      <a:endParaRPr lang="en-US" sz="3200" dirty="0"/>
                    </a:p>
                  </a:txBody>
                  <a:tcPr/>
                </a:tc>
                <a:tc>
                  <a:txBody>
                    <a:bodyPr/>
                    <a:lstStyle/>
                    <a:p>
                      <a:r>
                        <a:rPr lang="en-US" sz="3200" dirty="0" smtClean="0"/>
                        <a:t>Births</a:t>
                      </a:r>
                      <a:r>
                        <a:rPr lang="en-US" sz="3200" baseline="0" dirty="0" smtClean="0"/>
                        <a:t> per year</a:t>
                      </a:r>
                      <a:endParaRPr lang="en-US" sz="3200" dirty="0"/>
                    </a:p>
                  </a:txBody>
                  <a:tcPr/>
                </a:tc>
                <a:tc>
                  <a:txBody>
                    <a:bodyPr/>
                    <a:lstStyle/>
                    <a:p>
                      <a:r>
                        <a:rPr lang="en-US" sz="3200" dirty="0" smtClean="0"/>
                        <a:t>% of population working</a:t>
                      </a:r>
                      <a:endParaRPr lang="en-US" sz="3200" dirty="0"/>
                    </a:p>
                  </a:txBody>
                  <a:tcPr/>
                </a:tc>
                <a:tc>
                  <a:txBody>
                    <a:bodyPr/>
                    <a:lstStyle/>
                    <a:p>
                      <a:r>
                        <a:rPr lang="en-US" sz="3200" dirty="0" smtClean="0"/>
                        <a:t>$ each worker contributes per year</a:t>
                      </a:r>
                      <a:endParaRPr lang="en-US" sz="3200" dirty="0"/>
                    </a:p>
                  </a:txBody>
                  <a:tcPr/>
                </a:tc>
              </a:tr>
              <a:tr h="777240">
                <a:tc>
                  <a:txBody>
                    <a:bodyPr/>
                    <a:lstStyle/>
                    <a:p>
                      <a:pPr algn="ctr"/>
                      <a:r>
                        <a:rPr lang="en-US" sz="3200" dirty="0" smtClean="0"/>
                        <a:t>Scenario 1</a:t>
                      </a:r>
                      <a:endParaRPr lang="en-US" sz="3200" dirty="0"/>
                    </a:p>
                  </a:txBody>
                  <a:tcPr anchor="ctr"/>
                </a:tc>
                <a:tc>
                  <a:txBody>
                    <a:bodyPr/>
                    <a:lstStyle/>
                    <a:p>
                      <a:pPr algn="ctr"/>
                      <a:r>
                        <a:rPr lang="en-US" sz="3200" dirty="0" smtClean="0"/>
                        <a:t>1,000</a:t>
                      </a:r>
                      <a:endParaRPr lang="en-US" sz="3200" dirty="0"/>
                    </a:p>
                  </a:txBody>
                  <a:tcPr anchor="ctr"/>
                </a:tc>
                <a:tc>
                  <a:txBody>
                    <a:bodyPr/>
                    <a:lstStyle/>
                    <a:p>
                      <a:pPr algn="ctr"/>
                      <a:r>
                        <a:rPr lang="en-US" sz="3200" dirty="0" smtClean="0"/>
                        <a:t>38%</a:t>
                      </a:r>
                      <a:endParaRPr lang="en-US" sz="3200" dirty="0"/>
                    </a:p>
                  </a:txBody>
                  <a:tcPr anchor="ctr"/>
                </a:tc>
                <a:tc>
                  <a:txBody>
                    <a:bodyPr/>
                    <a:lstStyle/>
                    <a:p>
                      <a:pPr algn="ctr"/>
                      <a:r>
                        <a:rPr lang="en-US" sz="3200" dirty="0" smtClean="0"/>
                        <a:t>$3000</a:t>
                      </a:r>
                      <a:endParaRPr lang="en-US" sz="3200" dirty="0"/>
                    </a:p>
                  </a:txBody>
                  <a:tcPr anchor="ctr"/>
                </a:tc>
              </a:tr>
              <a:tr h="1202788">
                <a:tc>
                  <a:txBody>
                    <a:bodyPr/>
                    <a:lstStyle/>
                    <a:p>
                      <a:pPr algn="ctr"/>
                      <a:r>
                        <a:rPr lang="en-US" sz="3200" dirty="0" smtClean="0"/>
                        <a:t>Scenario 2</a:t>
                      </a:r>
                    </a:p>
                  </a:txBody>
                  <a:tcPr anchor="ctr"/>
                </a:tc>
                <a:tc>
                  <a:txBody>
                    <a:bodyPr/>
                    <a:lstStyle/>
                    <a:p>
                      <a:pPr algn="ctr"/>
                      <a:r>
                        <a:rPr lang="en-US" sz="3200" dirty="0" smtClean="0"/>
                        <a:t>866.66</a:t>
                      </a:r>
                      <a:endParaRPr lang="en-US" sz="3200" dirty="0"/>
                    </a:p>
                  </a:txBody>
                  <a:tcPr anchor="ctr"/>
                </a:tc>
                <a:tc>
                  <a:txBody>
                    <a:bodyPr/>
                    <a:lstStyle/>
                    <a:p>
                      <a:pPr algn="ctr"/>
                      <a:r>
                        <a:rPr lang="en-US" sz="3200" dirty="0" smtClean="0"/>
                        <a:t>50%</a:t>
                      </a:r>
                      <a:endParaRPr lang="en-US" sz="3200" dirty="0"/>
                    </a:p>
                  </a:txBody>
                  <a:tcPr anchor="ctr"/>
                </a:tc>
                <a:tc>
                  <a:txBody>
                    <a:bodyPr/>
                    <a:lstStyle/>
                    <a:p>
                      <a:pPr algn="ctr"/>
                      <a:r>
                        <a:rPr lang="en-US" sz="3200" dirty="0" smtClean="0"/>
                        <a:t>$1667</a:t>
                      </a:r>
                      <a:endParaRPr lang="en-US" sz="3200" dirty="0"/>
                    </a:p>
                  </a:txBody>
                  <a:tcPr anchor="ctr"/>
                </a:tc>
              </a:tr>
              <a:tr h="718457">
                <a:tc>
                  <a:txBody>
                    <a:bodyPr/>
                    <a:lstStyle/>
                    <a:p>
                      <a:pPr algn="ctr"/>
                      <a:r>
                        <a:rPr lang="en-US" sz="3200" dirty="0" smtClean="0"/>
                        <a:t>Scenario 3</a:t>
                      </a:r>
                      <a:endParaRPr lang="en-US" sz="3200" dirty="0"/>
                    </a:p>
                  </a:txBody>
                  <a:tcPr anchor="ctr"/>
                </a:tc>
                <a:tc>
                  <a:txBody>
                    <a:bodyPr/>
                    <a:lstStyle/>
                    <a:p>
                      <a:pPr algn="ctr"/>
                      <a:r>
                        <a:rPr lang="en-US" sz="3200" dirty="0" smtClean="0"/>
                        <a:t>1,000</a:t>
                      </a:r>
                      <a:endParaRPr lang="en-US" sz="3200" dirty="0"/>
                    </a:p>
                  </a:txBody>
                  <a:tcPr anchor="ctr"/>
                </a:tc>
                <a:tc>
                  <a:txBody>
                    <a:bodyPr/>
                    <a:lstStyle/>
                    <a:p>
                      <a:pPr algn="ctr"/>
                      <a:r>
                        <a:rPr lang="en-US" sz="3200" dirty="0" smtClean="0"/>
                        <a:t>33%</a:t>
                      </a:r>
                      <a:endParaRPr lang="en-US" sz="3200" dirty="0"/>
                    </a:p>
                  </a:txBody>
                  <a:tcPr anchor="ctr"/>
                </a:tc>
                <a:tc>
                  <a:txBody>
                    <a:bodyPr/>
                    <a:lstStyle/>
                    <a:p>
                      <a:pPr algn="ctr"/>
                      <a:r>
                        <a:rPr lang="en-US" sz="3200" dirty="0" smtClean="0"/>
                        <a:t>$5000</a:t>
                      </a:r>
                      <a:endParaRPr lang="en-US" sz="3200" dirty="0"/>
                    </a:p>
                  </a:txBody>
                  <a:tcPr anchor="ctr"/>
                </a:tc>
              </a:tr>
            </a:tbl>
          </a:graphicData>
        </a:graphic>
      </p:graphicFrame>
      <p:sp>
        <p:nvSpPr>
          <p:cNvPr id="8" name="Title 2"/>
          <p:cNvSpPr>
            <a:spLocks noGrp="1"/>
          </p:cNvSpPr>
          <p:nvPr>
            <p:ph type="title"/>
          </p:nvPr>
        </p:nvSpPr>
        <p:spPr>
          <a:xfrm>
            <a:off x="0" y="0"/>
            <a:ext cx="7543800" cy="914400"/>
          </a:xfrm>
        </p:spPr>
        <p:txBody>
          <a:bodyPr/>
          <a:lstStyle/>
          <a:p>
            <a:r>
              <a:rPr lang="en-US" dirty="0" smtClean="0"/>
              <a:t>Summary Table</a:t>
            </a:r>
            <a:endParaRPr lang="en-US" dirty="0"/>
          </a:p>
        </p:txBody>
      </p:sp>
    </p:spTree>
    <p:extLst>
      <p:ext uri="{BB962C8B-B14F-4D97-AF65-F5344CB8AC3E}">
        <p14:creationId xmlns:p14="http://schemas.microsoft.com/office/powerpoint/2010/main" xmlns="" val="3523995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664" y="838200"/>
            <a:ext cx="9124335" cy="6019800"/>
          </a:xfrm>
        </p:spPr>
        <p:txBody>
          <a:bodyPr anchor="t">
            <a:normAutofit/>
          </a:bodyPr>
          <a:lstStyle/>
          <a:p>
            <a:r>
              <a:rPr lang="en-US" sz="3200" dirty="0" smtClean="0"/>
              <a:t>All State University Business School has faculty classified as tenured or untenured. Each year, 10% of the untenured faculty are granted tenure and 10% leave the university; 95% of tenured faculty remain, and 5% leave.</a:t>
            </a:r>
          </a:p>
          <a:p>
            <a:endParaRPr lang="en-US" sz="3200" dirty="0"/>
          </a:p>
          <a:p>
            <a:r>
              <a:rPr lang="en-US" sz="3200" dirty="0" smtClean="0"/>
              <a:t>The business school wants to maintain a faculty with 100 members, x% untenured.</a:t>
            </a:r>
          </a:p>
          <a:p>
            <a:endParaRPr lang="en-US" sz="3200" dirty="0" smtClean="0"/>
          </a:p>
          <a:p>
            <a:r>
              <a:rPr lang="en-US" sz="3200" dirty="0" smtClean="0"/>
              <a:t>Determine a hiring policy to achieve this goal.</a:t>
            </a:r>
            <a:endParaRPr lang="en-US" sz="3200" dirty="0"/>
          </a:p>
        </p:txBody>
      </p:sp>
      <p:sp>
        <p:nvSpPr>
          <p:cNvPr id="3" name="Title 2"/>
          <p:cNvSpPr>
            <a:spLocks noGrp="1"/>
          </p:cNvSpPr>
          <p:nvPr>
            <p:ph type="title"/>
          </p:nvPr>
        </p:nvSpPr>
        <p:spPr>
          <a:xfrm>
            <a:off x="0" y="0"/>
            <a:ext cx="7543800" cy="914400"/>
          </a:xfrm>
        </p:spPr>
        <p:txBody>
          <a:bodyPr/>
          <a:lstStyle/>
          <a:p>
            <a:r>
              <a:rPr lang="en-US" dirty="0" smtClean="0"/>
              <a:t>Problem 5 (</a:t>
            </a:r>
            <a:r>
              <a:rPr lang="en-US" dirty="0" err="1" smtClean="0"/>
              <a:t>pg</a:t>
            </a:r>
            <a:r>
              <a:rPr lang="en-US" dirty="0" smtClean="0"/>
              <a:t> 954)</a:t>
            </a:r>
            <a:endParaRPr lang="en-US" dirty="0"/>
          </a:p>
        </p:txBody>
      </p:sp>
    </p:spTree>
    <p:extLst>
      <p:ext uri="{BB962C8B-B14F-4D97-AF65-F5344CB8AC3E}">
        <p14:creationId xmlns:p14="http://schemas.microsoft.com/office/powerpoint/2010/main" xmlns="" val="2205496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22" y="1219200"/>
            <a:ext cx="9121877" cy="5181600"/>
          </a:xfrm>
        </p:spPr>
        <p:txBody>
          <a:bodyPr anchor="t">
            <a:normAutofit/>
          </a:bodyPr>
          <a:lstStyle/>
          <a:p>
            <a:r>
              <a:rPr lang="en-US" sz="3200" dirty="0" smtClean="0"/>
              <a:t>Assume only the untenured can be hired/fired</a:t>
            </a:r>
          </a:p>
          <a:p>
            <a:pPr marL="18288" indent="0">
              <a:buNone/>
            </a:pPr>
            <a:r>
              <a:rPr lang="en-US" sz="3200" dirty="0" smtClean="0"/>
              <a:t>(for now)</a:t>
            </a:r>
          </a:p>
          <a:p>
            <a:pPr marL="18288" indent="0">
              <a:buNone/>
            </a:pPr>
            <a:endParaRPr lang="en-US" sz="3200" dirty="0"/>
          </a:p>
          <a:p>
            <a:r>
              <a:rPr lang="en-US" sz="3200" dirty="0" smtClean="0"/>
              <a:t>Assume that no tenured staff member later becomes untenured.</a:t>
            </a:r>
          </a:p>
          <a:p>
            <a:endParaRPr lang="en-US" sz="3200" dirty="0"/>
          </a:p>
          <a:p>
            <a:r>
              <a:rPr lang="en-US" sz="3200" dirty="0" smtClean="0"/>
              <a:t>Basically assume:</a:t>
            </a:r>
          </a:p>
          <a:p>
            <a:pPr lvl="1"/>
            <a:r>
              <a:rPr lang="en-US" sz="3000" dirty="0" smtClean="0"/>
              <a:t>H</a:t>
            </a:r>
            <a:r>
              <a:rPr lang="en-US" sz="3000" baseline="-25000" dirty="0" smtClean="0"/>
              <a:t>1</a:t>
            </a:r>
            <a:r>
              <a:rPr lang="en-US" sz="3000" dirty="0" smtClean="0"/>
              <a:t>= no. of hired, untenured</a:t>
            </a:r>
          </a:p>
          <a:p>
            <a:pPr lvl="1"/>
            <a:r>
              <a:rPr lang="en-US" sz="3000" dirty="0" smtClean="0"/>
              <a:t>H</a:t>
            </a:r>
            <a:r>
              <a:rPr lang="en-US" sz="3000" baseline="-25000" dirty="0" smtClean="0"/>
              <a:t>2</a:t>
            </a:r>
            <a:r>
              <a:rPr lang="en-US" sz="3000" dirty="0" smtClean="0"/>
              <a:t>= 0</a:t>
            </a:r>
            <a:endParaRPr lang="en-US" sz="3000" dirty="0"/>
          </a:p>
        </p:txBody>
      </p:sp>
      <p:sp>
        <p:nvSpPr>
          <p:cNvPr id="3" name="Title 2"/>
          <p:cNvSpPr>
            <a:spLocks noGrp="1"/>
          </p:cNvSpPr>
          <p:nvPr>
            <p:ph type="title"/>
          </p:nvPr>
        </p:nvSpPr>
        <p:spPr>
          <a:xfrm>
            <a:off x="228600" y="228600"/>
            <a:ext cx="7543800" cy="914400"/>
          </a:xfrm>
        </p:spPr>
        <p:txBody>
          <a:bodyPr/>
          <a:lstStyle/>
          <a:p>
            <a:r>
              <a:rPr lang="en-US" dirty="0" smtClean="0"/>
              <a:t>Assumptions</a:t>
            </a:r>
            <a:endParaRPr lang="en-US" dirty="0"/>
          </a:p>
        </p:txBody>
      </p:sp>
    </p:spTree>
    <p:extLst>
      <p:ext uri="{BB962C8B-B14F-4D97-AF65-F5344CB8AC3E}">
        <p14:creationId xmlns:p14="http://schemas.microsoft.com/office/powerpoint/2010/main" xmlns="" val="1375514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chor="t">
            <a:normAutofit/>
          </a:bodyPr>
          <a:lstStyle/>
          <a:p>
            <a:r>
              <a:rPr lang="en-US" sz="3200" dirty="0" smtClean="0"/>
              <a:t>We want to look at this problem like a work-force planning model, so we need s groups within the organization:</a:t>
            </a:r>
          </a:p>
          <a:p>
            <a:endParaRPr lang="en-US" sz="3200" dirty="0"/>
          </a:p>
          <a:p>
            <a:r>
              <a:rPr lang="en-US" sz="3200" dirty="0" smtClean="0"/>
              <a:t>Group 1: Untenured Staff</a:t>
            </a:r>
          </a:p>
          <a:p>
            <a:r>
              <a:rPr lang="en-US" sz="3200" dirty="0" smtClean="0"/>
              <a:t>Group 2: Tenured Staff</a:t>
            </a:r>
          </a:p>
          <a:p>
            <a:pPr lvl="1"/>
            <a:r>
              <a:rPr lang="en-US" sz="3000" dirty="0" smtClean="0"/>
              <a:t>S=2</a:t>
            </a:r>
          </a:p>
          <a:p>
            <a:pPr marL="384048" lvl="1" indent="0">
              <a:buNone/>
            </a:pPr>
            <a:endParaRPr lang="en-US" sz="3000" dirty="0" smtClean="0"/>
          </a:p>
          <a:p>
            <a:pPr marL="384048" lvl="1" indent="0">
              <a:buNone/>
            </a:pPr>
            <a:r>
              <a:rPr lang="en-US" sz="3000" dirty="0" smtClean="0"/>
              <a:t>Also, the s+1 group, outside the organization:</a:t>
            </a:r>
          </a:p>
          <a:p>
            <a:pPr marL="384048" lvl="1" indent="0">
              <a:buNone/>
            </a:pPr>
            <a:r>
              <a:rPr lang="en-US" sz="3000" dirty="0" smtClean="0"/>
              <a:t>Group 3: those who leave the university</a:t>
            </a:r>
            <a:endParaRPr lang="en-US" sz="3000" dirty="0"/>
          </a:p>
        </p:txBody>
      </p:sp>
      <p:sp>
        <p:nvSpPr>
          <p:cNvPr id="3" name="Title 2"/>
          <p:cNvSpPr>
            <a:spLocks noGrp="1"/>
          </p:cNvSpPr>
          <p:nvPr>
            <p:ph type="title"/>
          </p:nvPr>
        </p:nvSpPr>
        <p:spPr>
          <a:xfrm>
            <a:off x="0" y="0"/>
            <a:ext cx="7543800" cy="914400"/>
          </a:xfrm>
        </p:spPr>
        <p:txBody>
          <a:bodyPr/>
          <a:lstStyle/>
          <a:p>
            <a:r>
              <a:rPr lang="en-US" dirty="0" smtClean="0"/>
              <a:t>Identify the groups</a:t>
            </a:r>
            <a:endParaRPr lang="en-US" dirty="0"/>
          </a:p>
        </p:txBody>
      </p:sp>
    </p:spTree>
    <p:extLst>
      <p:ext uri="{BB962C8B-B14F-4D97-AF65-F5344CB8AC3E}">
        <p14:creationId xmlns:p14="http://schemas.microsoft.com/office/powerpoint/2010/main" xmlns="" val="2095384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 y="0"/>
            <a:ext cx="9166860" cy="7086600"/>
          </a:xfrm>
        </p:spPr>
        <p:txBody>
          <a:bodyPr>
            <a:normAutofit lnSpcReduction="10000"/>
          </a:bodyPr>
          <a:lstStyle/>
          <a:p>
            <a:pPr marL="18288" indent="0">
              <a:buNone/>
            </a:pPr>
            <a:r>
              <a:rPr lang="en-US" sz="3200" dirty="0"/>
              <a:t>Textbook example 9, continued in </a:t>
            </a:r>
            <a:r>
              <a:rPr lang="en-US" sz="3200" dirty="0" smtClean="0"/>
              <a:t>the section </a:t>
            </a:r>
            <a:r>
              <a:rPr lang="en-US" sz="3200" dirty="0"/>
              <a:t>problem 2 </a:t>
            </a:r>
          </a:p>
          <a:p>
            <a:pPr marL="18288" indent="0">
              <a:buNone/>
            </a:pPr>
            <a:r>
              <a:rPr lang="en-US" sz="3200" dirty="0" smtClean="0"/>
              <a:t>(</a:t>
            </a:r>
            <a:r>
              <a:rPr lang="en-US" sz="3200" dirty="0" err="1"/>
              <a:t>pg</a:t>
            </a:r>
            <a:r>
              <a:rPr lang="en-US" sz="3200" dirty="0"/>
              <a:t> 951)</a:t>
            </a:r>
          </a:p>
          <a:p>
            <a:pPr marL="18288" indent="0">
              <a:buNone/>
            </a:pPr>
            <a:endParaRPr lang="en-US" sz="3200" dirty="0"/>
          </a:p>
          <a:p>
            <a:r>
              <a:rPr lang="en-US" sz="3200" dirty="0"/>
              <a:t>Consider the organization to have s groups</a:t>
            </a:r>
          </a:p>
          <a:p>
            <a:pPr lvl="1"/>
            <a:r>
              <a:rPr lang="en-US" sz="3200" dirty="0"/>
              <a:t>America has 3 groups:</a:t>
            </a:r>
          </a:p>
          <a:p>
            <a:pPr lvl="2"/>
            <a:r>
              <a:rPr lang="en-US" sz="3200" dirty="0"/>
              <a:t>Group 1: Children</a:t>
            </a:r>
          </a:p>
          <a:p>
            <a:pPr lvl="2"/>
            <a:r>
              <a:rPr lang="en-US" sz="3200" dirty="0"/>
              <a:t>Group 2: Working adults</a:t>
            </a:r>
          </a:p>
          <a:p>
            <a:pPr lvl="2"/>
            <a:r>
              <a:rPr lang="en-US" sz="3200" dirty="0"/>
              <a:t>Group 3: Retired</a:t>
            </a:r>
          </a:p>
          <a:p>
            <a:pPr lvl="2"/>
            <a:endParaRPr lang="en-US" sz="3200" dirty="0"/>
          </a:p>
          <a:p>
            <a:r>
              <a:rPr lang="en-US" sz="3200" dirty="0"/>
              <a:t>There is also the s+1 group, the people who leave the organization</a:t>
            </a:r>
          </a:p>
          <a:p>
            <a:pPr lvl="1"/>
            <a:r>
              <a:rPr lang="en-US" sz="3200" dirty="0"/>
              <a:t>Group 4: died</a:t>
            </a:r>
          </a:p>
          <a:p>
            <a:endParaRPr lang="en-US" dirty="0"/>
          </a:p>
        </p:txBody>
      </p:sp>
    </p:spTree>
    <p:extLst>
      <p:ext uri="{BB962C8B-B14F-4D97-AF65-F5344CB8AC3E}">
        <p14:creationId xmlns:p14="http://schemas.microsoft.com/office/powerpoint/2010/main" xmlns="" val="26749838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665" y="0"/>
            <a:ext cx="7543800" cy="914400"/>
          </a:xfrm>
        </p:spPr>
        <p:txBody>
          <a:bodyPr/>
          <a:lstStyle/>
          <a:p>
            <a:r>
              <a:rPr lang="en-US" dirty="0" smtClean="0"/>
              <a:t>Create the s x (s+1) matrix:</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760705905"/>
              </p:ext>
            </p:extLst>
          </p:nvPr>
        </p:nvGraphicFramePr>
        <p:xfrm>
          <a:off x="1676400" y="1981200"/>
          <a:ext cx="5486400" cy="2004785"/>
        </p:xfrm>
        <a:graphic>
          <a:graphicData uri="http://schemas.openxmlformats.org/drawingml/2006/table">
            <a:tbl>
              <a:tblPr firstRow="1" bandRow="1">
                <a:tableStyleId>{5940675A-B579-460E-94D1-54222C63F5DA}</a:tableStyleId>
              </a:tblPr>
              <a:tblGrid>
                <a:gridCol w="1371600"/>
                <a:gridCol w="1371600"/>
                <a:gridCol w="1371600"/>
                <a:gridCol w="1371600"/>
              </a:tblGrid>
              <a:tr h="680357">
                <a:tc>
                  <a:txBody>
                    <a:bodyPr/>
                    <a:lstStyle/>
                    <a:p>
                      <a:pPr algn="ctr"/>
                      <a:endParaRPr lang="en-US" sz="3200" dirty="0"/>
                    </a:p>
                  </a:txBody>
                  <a:tcPr/>
                </a:tc>
                <a:tc>
                  <a:txBody>
                    <a:bodyPr/>
                    <a:lstStyle/>
                    <a:p>
                      <a:pPr algn="ctr"/>
                      <a:r>
                        <a:rPr lang="en-US" sz="3200" dirty="0" smtClean="0"/>
                        <a:t>1</a:t>
                      </a:r>
                      <a:endParaRPr lang="en-US" sz="3200" dirty="0"/>
                    </a:p>
                  </a:txBody>
                  <a:tcPr/>
                </a:tc>
                <a:tc>
                  <a:txBody>
                    <a:bodyPr/>
                    <a:lstStyle/>
                    <a:p>
                      <a:pPr algn="ctr"/>
                      <a:r>
                        <a:rPr lang="en-US" sz="3200" dirty="0" smtClean="0"/>
                        <a:t>2</a:t>
                      </a:r>
                      <a:endParaRPr lang="en-US" sz="3200" dirty="0"/>
                    </a:p>
                  </a:txBody>
                  <a:tcPr/>
                </a:tc>
                <a:tc>
                  <a:txBody>
                    <a:bodyPr/>
                    <a:lstStyle/>
                    <a:p>
                      <a:pPr algn="ctr"/>
                      <a:r>
                        <a:rPr lang="en-US" sz="3200" dirty="0" smtClean="0"/>
                        <a:t>3</a:t>
                      </a:r>
                      <a:endParaRPr lang="en-US" sz="3200" dirty="0"/>
                    </a:p>
                  </a:txBody>
                  <a:tcPr/>
                </a:tc>
              </a:tr>
              <a:tr h="662214">
                <a:tc>
                  <a:txBody>
                    <a:bodyPr/>
                    <a:lstStyle/>
                    <a:p>
                      <a:pPr algn="ctr"/>
                      <a:r>
                        <a:rPr lang="en-US" sz="3200" dirty="0" smtClean="0"/>
                        <a:t>1</a:t>
                      </a:r>
                      <a:endParaRPr lang="en-US" sz="3200" dirty="0"/>
                    </a:p>
                  </a:txBody>
                  <a:tcPr/>
                </a:tc>
                <a:tc>
                  <a:txBody>
                    <a:bodyPr/>
                    <a:lstStyle/>
                    <a:p>
                      <a:pPr algn="ctr"/>
                      <a:r>
                        <a:rPr lang="en-US" sz="3200" dirty="0" smtClean="0"/>
                        <a:t>.8</a:t>
                      </a:r>
                      <a:endParaRPr lang="en-US" sz="3200" dirty="0"/>
                    </a:p>
                  </a:txBody>
                  <a:tcPr>
                    <a:solidFill>
                      <a:schemeClr val="bg1">
                        <a:lumMod val="50000"/>
                        <a:lumOff val="50000"/>
                      </a:schemeClr>
                    </a:solidFill>
                  </a:tcPr>
                </a:tc>
                <a:tc>
                  <a:txBody>
                    <a:bodyPr/>
                    <a:lstStyle/>
                    <a:p>
                      <a:pPr algn="ctr"/>
                      <a:r>
                        <a:rPr lang="en-US" sz="3200" dirty="0" smtClean="0"/>
                        <a:t>.1</a:t>
                      </a:r>
                      <a:endParaRPr lang="en-US" sz="3200" dirty="0"/>
                    </a:p>
                  </a:txBody>
                  <a:tcPr>
                    <a:solidFill>
                      <a:schemeClr val="bg1">
                        <a:lumMod val="50000"/>
                        <a:lumOff val="50000"/>
                      </a:schemeClr>
                    </a:solidFill>
                  </a:tcPr>
                </a:tc>
                <a:tc>
                  <a:txBody>
                    <a:bodyPr/>
                    <a:lstStyle/>
                    <a:p>
                      <a:pPr algn="ctr"/>
                      <a:r>
                        <a:rPr lang="en-US" sz="3200" dirty="0" smtClean="0"/>
                        <a:t>.1</a:t>
                      </a:r>
                      <a:endParaRPr lang="en-US" sz="3200" dirty="0"/>
                    </a:p>
                  </a:txBody>
                  <a:tcPr>
                    <a:solidFill>
                      <a:schemeClr val="bg1">
                        <a:lumMod val="50000"/>
                        <a:lumOff val="50000"/>
                      </a:schemeClr>
                    </a:solidFill>
                  </a:tcPr>
                </a:tc>
              </a:tr>
              <a:tr h="662214">
                <a:tc>
                  <a:txBody>
                    <a:bodyPr/>
                    <a:lstStyle/>
                    <a:p>
                      <a:pPr algn="ctr"/>
                      <a:r>
                        <a:rPr lang="en-US" sz="3200" dirty="0" smtClean="0"/>
                        <a:t>2</a:t>
                      </a:r>
                      <a:endParaRPr lang="en-US" sz="3200" dirty="0"/>
                    </a:p>
                  </a:txBody>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.95</a:t>
                      </a:r>
                      <a:endParaRPr lang="en-US" sz="3200" dirty="0"/>
                    </a:p>
                  </a:txBody>
                  <a:tcPr>
                    <a:solidFill>
                      <a:schemeClr val="bg1">
                        <a:lumMod val="50000"/>
                        <a:lumOff val="50000"/>
                      </a:schemeClr>
                    </a:solidFill>
                  </a:tcPr>
                </a:tc>
                <a:tc>
                  <a:txBody>
                    <a:bodyPr/>
                    <a:lstStyle/>
                    <a:p>
                      <a:pPr algn="ctr"/>
                      <a:r>
                        <a:rPr lang="en-US" sz="3200" dirty="0" smtClean="0"/>
                        <a:t>.05</a:t>
                      </a:r>
                      <a:endParaRPr lang="en-US" sz="3200" dirty="0"/>
                    </a:p>
                  </a:txBody>
                  <a:tcPr>
                    <a:solidFill>
                      <a:schemeClr val="bg1">
                        <a:lumMod val="50000"/>
                        <a:lumOff val="50000"/>
                      </a:schemeClr>
                    </a:solidFill>
                  </a:tcPr>
                </a:tc>
              </a:tr>
            </a:tbl>
          </a:graphicData>
        </a:graphic>
      </p:graphicFrame>
      <p:sp>
        <p:nvSpPr>
          <p:cNvPr id="9" name="TextBox 8"/>
          <p:cNvSpPr txBox="1"/>
          <p:nvPr/>
        </p:nvSpPr>
        <p:spPr>
          <a:xfrm>
            <a:off x="2284970" y="1061311"/>
            <a:ext cx="3659659" cy="646331"/>
          </a:xfrm>
          <a:prstGeom prst="rect">
            <a:avLst/>
          </a:prstGeom>
          <a:noFill/>
        </p:spPr>
        <p:txBody>
          <a:bodyPr wrap="square" rtlCol="0">
            <a:spAutoFit/>
          </a:bodyPr>
          <a:lstStyle/>
          <a:p>
            <a:r>
              <a:rPr lang="en-US" sz="3600" dirty="0" smtClean="0"/>
              <a:t>2 x 3 matrix</a:t>
            </a:r>
            <a:endParaRPr lang="en-US" sz="3600" dirty="0"/>
          </a:p>
        </p:txBody>
      </p:sp>
      <p:sp>
        <p:nvSpPr>
          <p:cNvPr id="10" name="TextBox 9"/>
          <p:cNvSpPr txBox="1"/>
          <p:nvPr/>
        </p:nvSpPr>
        <p:spPr>
          <a:xfrm>
            <a:off x="420129" y="2456765"/>
            <a:ext cx="1180071" cy="646331"/>
          </a:xfrm>
          <a:prstGeom prst="rect">
            <a:avLst/>
          </a:prstGeom>
          <a:noFill/>
        </p:spPr>
        <p:txBody>
          <a:bodyPr wrap="square" rtlCol="0">
            <a:spAutoFit/>
          </a:bodyPr>
          <a:lstStyle/>
          <a:p>
            <a:r>
              <a:rPr lang="en-US" sz="3600" dirty="0" smtClean="0"/>
              <a:t>P=</a:t>
            </a:r>
            <a:endParaRPr lang="en-US" sz="3600" dirty="0"/>
          </a:p>
        </p:txBody>
      </p:sp>
    </p:spTree>
    <p:extLst>
      <p:ext uri="{BB962C8B-B14F-4D97-AF65-F5344CB8AC3E}">
        <p14:creationId xmlns:p14="http://schemas.microsoft.com/office/powerpoint/2010/main" xmlns="" val="1136813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0" y="17585"/>
            <a:ext cx="9144000" cy="6840415"/>
          </a:xfrm>
          <a:prstGeom prst="rect">
            <a:avLst/>
          </a:prstGeom>
        </p:spPr>
        <p:txBody>
          <a:bodyPr vert="horz" lIns="91440" tIns="45720" rIns="91440" bIns="45720" rtlCol="0" anchor="t">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lvl="4">
              <a:buFont typeface="Wingdings" pitchFamily="2" charset="2"/>
              <a:buNone/>
            </a:pPr>
            <a:r>
              <a:rPr lang="en-US" sz="3200" dirty="0" smtClean="0"/>
              <a:t>N</a:t>
            </a:r>
            <a:r>
              <a:rPr lang="en-US" sz="3200" baseline="-25000" dirty="0" smtClean="0"/>
              <a:t>1</a:t>
            </a:r>
            <a:r>
              <a:rPr lang="en-US" sz="3200" dirty="0" smtClean="0"/>
              <a:t>= no. untenured</a:t>
            </a:r>
          </a:p>
          <a:p>
            <a:pPr lvl="4">
              <a:buFont typeface="Wingdings" pitchFamily="2" charset="2"/>
              <a:buNone/>
            </a:pPr>
            <a:r>
              <a:rPr lang="en-US" sz="3200" dirty="0" smtClean="0"/>
              <a:t>N</a:t>
            </a:r>
            <a:r>
              <a:rPr lang="en-US" sz="3200" baseline="-25000" dirty="0" smtClean="0"/>
              <a:t>2</a:t>
            </a:r>
            <a:r>
              <a:rPr lang="en-US" sz="3200" dirty="0" smtClean="0"/>
              <a:t>=no. tenured</a:t>
            </a:r>
          </a:p>
          <a:p>
            <a:pPr lvl="2">
              <a:buFont typeface="Wingdings" pitchFamily="2" charset="2"/>
              <a:buNone/>
            </a:pPr>
            <a:endParaRPr lang="en-US" sz="3600" dirty="0" smtClean="0"/>
          </a:p>
          <a:p>
            <a:pPr lvl="2">
              <a:buFont typeface="Wingdings" pitchFamily="2" charset="2"/>
              <a:buNone/>
            </a:pPr>
            <a:r>
              <a:rPr lang="en-US" sz="3600" dirty="0" smtClean="0"/>
              <a:t>Desired Steady State Census:</a:t>
            </a:r>
          </a:p>
          <a:p>
            <a:pPr lvl="2">
              <a:buFont typeface="Wingdings" pitchFamily="2" charset="2"/>
              <a:buNone/>
            </a:pPr>
            <a:r>
              <a:rPr lang="en-US" sz="3600" dirty="0" smtClean="0"/>
              <a:t>N</a:t>
            </a:r>
            <a:r>
              <a:rPr lang="en-US" sz="3600" baseline="-25000" dirty="0" smtClean="0"/>
              <a:t>1</a:t>
            </a:r>
            <a:r>
              <a:rPr lang="en-US" sz="3600" dirty="0" smtClean="0"/>
              <a:t>/100 =x</a:t>
            </a:r>
            <a:r>
              <a:rPr lang="en-US" sz="3600" baseline="-25000" dirty="0" smtClean="0"/>
              <a:t>                   </a:t>
            </a:r>
            <a:r>
              <a:rPr lang="en-US" sz="3600" dirty="0" smtClean="0"/>
              <a:t>N</a:t>
            </a:r>
            <a:r>
              <a:rPr lang="en-US" sz="3600" baseline="-25000" dirty="0" smtClean="0"/>
              <a:t>1</a:t>
            </a:r>
            <a:r>
              <a:rPr lang="en-US" sz="3600" dirty="0" smtClean="0"/>
              <a:t>+N</a:t>
            </a:r>
            <a:r>
              <a:rPr lang="en-US" sz="3600" baseline="-25000" dirty="0" smtClean="0"/>
              <a:t>2</a:t>
            </a:r>
            <a:r>
              <a:rPr lang="en-US" sz="3600" dirty="0"/>
              <a:t> </a:t>
            </a:r>
            <a:r>
              <a:rPr lang="en-US" sz="3600" dirty="0" smtClean="0"/>
              <a:t>= 100</a:t>
            </a:r>
          </a:p>
          <a:p>
            <a:pPr lvl="2">
              <a:buFont typeface="Wingdings" pitchFamily="2" charset="2"/>
              <a:buNone/>
            </a:pPr>
            <a:r>
              <a:rPr lang="en-US" sz="3600" dirty="0" smtClean="0"/>
              <a:t>		-------------------------------</a:t>
            </a:r>
          </a:p>
          <a:p>
            <a:pPr lvl="4">
              <a:buNone/>
            </a:pPr>
            <a:r>
              <a:rPr lang="en-US" sz="3600" dirty="0" smtClean="0"/>
              <a:t>Untenured:</a:t>
            </a:r>
            <a:endParaRPr lang="en-US" sz="3600" dirty="0"/>
          </a:p>
          <a:p>
            <a:pPr algn="ctr">
              <a:buNone/>
            </a:pPr>
            <a:r>
              <a:rPr lang="en-US" sz="3600" dirty="0"/>
              <a:t> H</a:t>
            </a:r>
            <a:r>
              <a:rPr lang="en-US" sz="3600" baseline="-25000" dirty="0"/>
              <a:t>1</a:t>
            </a:r>
            <a:r>
              <a:rPr lang="en-US" sz="3600" dirty="0"/>
              <a:t>  = </a:t>
            </a:r>
            <a:r>
              <a:rPr lang="en-US" sz="3600" dirty="0" smtClean="0"/>
              <a:t>(.</a:t>
            </a:r>
            <a:r>
              <a:rPr lang="en-US" sz="3600" dirty="0"/>
              <a:t>1</a:t>
            </a:r>
            <a:r>
              <a:rPr lang="en-US" sz="3600" dirty="0" smtClean="0"/>
              <a:t> +.1</a:t>
            </a:r>
            <a:r>
              <a:rPr lang="en-US" sz="3600" dirty="0"/>
              <a:t>) N</a:t>
            </a:r>
            <a:r>
              <a:rPr lang="en-US" sz="3600" baseline="-25000" dirty="0"/>
              <a:t>1</a:t>
            </a:r>
          </a:p>
          <a:p>
            <a:pPr lvl="4">
              <a:buNone/>
            </a:pPr>
            <a:r>
              <a:rPr lang="en-US" sz="3600" dirty="0" smtClean="0"/>
              <a:t>Tenured:</a:t>
            </a:r>
            <a:endParaRPr lang="en-US" sz="3600" dirty="0"/>
          </a:p>
          <a:p>
            <a:pPr algn="ctr">
              <a:buNone/>
            </a:pPr>
            <a:r>
              <a:rPr lang="en-US" sz="3600" dirty="0" smtClean="0"/>
              <a:t>(.1)N</a:t>
            </a:r>
            <a:r>
              <a:rPr lang="en-US" sz="3600" baseline="-25000" dirty="0" smtClean="0"/>
              <a:t>1</a:t>
            </a:r>
            <a:r>
              <a:rPr lang="en-US" sz="3600" dirty="0" smtClean="0"/>
              <a:t> </a:t>
            </a:r>
            <a:r>
              <a:rPr lang="en-US" sz="3600" dirty="0"/>
              <a:t>= (.</a:t>
            </a:r>
            <a:r>
              <a:rPr lang="en-US" sz="3600" dirty="0" smtClean="0"/>
              <a:t>05)N</a:t>
            </a:r>
            <a:r>
              <a:rPr lang="en-US" sz="3600" baseline="-25000" dirty="0" smtClean="0"/>
              <a:t>2</a:t>
            </a:r>
            <a:endParaRPr lang="en-US" sz="3600" baseline="-25000" dirty="0"/>
          </a:p>
          <a:p>
            <a:pPr lvl="2">
              <a:buFont typeface="Wingdings" pitchFamily="2" charset="2"/>
              <a:buNone/>
            </a:pPr>
            <a:endParaRPr lang="en-US" sz="3600" dirty="0" smtClean="0"/>
          </a:p>
          <a:p>
            <a:pPr lvl="2">
              <a:buFont typeface="Wingdings" pitchFamily="2" charset="2"/>
              <a:buNone/>
            </a:pPr>
            <a:endParaRPr lang="en-US" sz="3600" dirty="0"/>
          </a:p>
          <a:p>
            <a:endParaRPr lang="en-US" sz="3200" dirty="0"/>
          </a:p>
        </p:txBody>
      </p:sp>
    </p:spTree>
    <p:extLst>
      <p:ext uri="{BB962C8B-B14F-4D97-AF65-F5344CB8AC3E}">
        <p14:creationId xmlns:p14="http://schemas.microsoft.com/office/powerpoint/2010/main" xmlns="" val="3117737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5638800"/>
          </a:xfrm>
        </p:spPr>
        <p:txBody>
          <a:bodyPr/>
          <a:lstStyle/>
          <a:p>
            <a:pPr lvl="4">
              <a:buNone/>
            </a:pPr>
            <a:r>
              <a:rPr lang="en-US" sz="3600" dirty="0"/>
              <a:t>N</a:t>
            </a:r>
            <a:r>
              <a:rPr lang="en-US" sz="3600" baseline="-25000" dirty="0"/>
              <a:t>1</a:t>
            </a:r>
            <a:r>
              <a:rPr lang="en-US" sz="3600" dirty="0"/>
              <a:t>= </a:t>
            </a:r>
            <a:r>
              <a:rPr lang="en-US" sz="3600" dirty="0" smtClean="0"/>
              <a:t>33.33 untenured staff</a:t>
            </a:r>
            <a:endParaRPr lang="en-US" sz="3600" dirty="0"/>
          </a:p>
          <a:p>
            <a:pPr lvl="4">
              <a:buNone/>
            </a:pPr>
            <a:r>
              <a:rPr lang="en-US" sz="3600" dirty="0" smtClean="0"/>
              <a:t>N</a:t>
            </a:r>
            <a:r>
              <a:rPr lang="en-US" sz="3600" baseline="-25000" dirty="0" smtClean="0"/>
              <a:t>2</a:t>
            </a:r>
            <a:r>
              <a:rPr lang="en-US" sz="3600" dirty="0"/>
              <a:t>= </a:t>
            </a:r>
            <a:r>
              <a:rPr lang="en-US" sz="3600" dirty="0" smtClean="0"/>
              <a:t>66.67 tenured staff</a:t>
            </a:r>
          </a:p>
          <a:p>
            <a:pPr lvl="4">
              <a:buNone/>
            </a:pPr>
            <a:r>
              <a:rPr lang="en-US" sz="3600" dirty="0" smtClean="0"/>
              <a:t>(so x= 33.33% untenured staff)</a:t>
            </a:r>
          </a:p>
          <a:p>
            <a:pPr lvl="4">
              <a:buNone/>
            </a:pPr>
            <a:endParaRPr lang="en-US" sz="3600" dirty="0" smtClean="0"/>
          </a:p>
          <a:p>
            <a:pPr lvl="4">
              <a:buNone/>
            </a:pPr>
            <a:r>
              <a:rPr lang="en-US" sz="3600" dirty="0" smtClean="0"/>
              <a:t>H</a:t>
            </a:r>
            <a:r>
              <a:rPr lang="en-US" sz="3600" baseline="-25000" dirty="0" smtClean="0"/>
              <a:t>1</a:t>
            </a:r>
            <a:r>
              <a:rPr lang="en-US" sz="3600" dirty="0" smtClean="0"/>
              <a:t>=6.67 untenured people hired</a:t>
            </a:r>
            <a:endParaRPr lang="en-US" sz="3600" dirty="0"/>
          </a:p>
          <a:p>
            <a:endParaRPr lang="en-US" dirty="0"/>
          </a:p>
        </p:txBody>
      </p:sp>
      <p:sp>
        <p:nvSpPr>
          <p:cNvPr id="3" name="Title 2"/>
          <p:cNvSpPr>
            <a:spLocks noGrp="1"/>
          </p:cNvSpPr>
          <p:nvPr>
            <p:ph type="title"/>
          </p:nvPr>
        </p:nvSpPr>
        <p:spPr>
          <a:xfrm>
            <a:off x="0" y="0"/>
            <a:ext cx="7543800" cy="914400"/>
          </a:xfrm>
        </p:spPr>
        <p:txBody>
          <a:bodyPr/>
          <a:lstStyle/>
          <a:p>
            <a:r>
              <a:rPr lang="en-US" dirty="0" smtClean="0"/>
              <a:t>Solution:</a:t>
            </a:r>
            <a:endParaRPr lang="en-US" dirty="0"/>
          </a:p>
        </p:txBody>
      </p:sp>
    </p:spTree>
    <p:extLst>
      <p:ext uri="{BB962C8B-B14F-4D97-AF65-F5344CB8AC3E}">
        <p14:creationId xmlns:p14="http://schemas.microsoft.com/office/powerpoint/2010/main" xmlns="" val="1255760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0"/>
            <a:ext cx="9144000" cy="4191000"/>
          </a:xfrm>
        </p:spPr>
        <p:txBody>
          <a:bodyPr anchor="t">
            <a:normAutofit/>
          </a:bodyPr>
          <a:lstStyle/>
          <a:p>
            <a:pPr marL="18288" indent="0">
              <a:buNone/>
            </a:pPr>
            <a:r>
              <a:rPr lang="en-US" sz="3600" dirty="0"/>
              <a:t> </a:t>
            </a:r>
            <a:endParaRPr lang="en-US" sz="3600" dirty="0" smtClean="0"/>
          </a:p>
          <a:p>
            <a:r>
              <a:rPr lang="en-US" sz="3600" dirty="0" smtClean="0"/>
              <a:t>33.33% untenured staff means hiring 6.67 untenured every year</a:t>
            </a:r>
          </a:p>
          <a:p>
            <a:r>
              <a:rPr lang="en-US" sz="3600" dirty="0" smtClean="0"/>
              <a:t>Any x greater than 33.33% would mean firing tenured faculty each year (that is to stay at 100 staff)</a:t>
            </a:r>
          </a:p>
          <a:p>
            <a:pPr marL="18288" indent="0">
              <a:buNone/>
            </a:pPr>
            <a:endParaRPr lang="en-US" sz="3600" dirty="0"/>
          </a:p>
        </p:txBody>
      </p:sp>
      <p:sp>
        <p:nvSpPr>
          <p:cNvPr id="3" name="Title 2"/>
          <p:cNvSpPr>
            <a:spLocks noGrp="1"/>
          </p:cNvSpPr>
          <p:nvPr>
            <p:ph type="title"/>
          </p:nvPr>
        </p:nvSpPr>
        <p:spPr>
          <a:xfrm>
            <a:off x="0" y="1447800"/>
            <a:ext cx="7543800" cy="914400"/>
          </a:xfrm>
        </p:spPr>
        <p:txBody>
          <a:bodyPr/>
          <a:lstStyle/>
          <a:p>
            <a:r>
              <a:rPr lang="en-US" dirty="0" smtClean="0"/>
              <a:t>For what values of x does this goal require firing tenured faculty members?</a:t>
            </a:r>
            <a:endParaRPr lang="en-US" dirty="0"/>
          </a:p>
        </p:txBody>
      </p:sp>
    </p:spTree>
    <p:extLst>
      <p:ext uri="{BB962C8B-B14F-4D97-AF65-F5344CB8AC3E}">
        <p14:creationId xmlns:p14="http://schemas.microsoft.com/office/powerpoint/2010/main" xmlns="" val="699618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09800"/>
            <a:ext cx="9144000" cy="4648200"/>
          </a:xfrm>
        </p:spPr>
        <p:txBody>
          <a:bodyPr/>
          <a:lstStyle/>
          <a:p>
            <a:pPr lvl="2">
              <a:buNone/>
            </a:pPr>
            <a:r>
              <a:rPr lang="en-US" sz="3600" dirty="0" smtClean="0"/>
              <a:t>Desired Steady State Census:</a:t>
            </a:r>
          </a:p>
          <a:p>
            <a:pPr lvl="2">
              <a:buNone/>
            </a:pPr>
            <a:r>
              <a:rPr lang="en-US" sz="3600" dirty="0" smtClean="0"/>
              <a:t>N</a:t>
            </a:r>
            <a:r>
              <a:rPr lang="en-US" sz="3600" baseline="-25000" dirty="0" smtClean="0"/>
              <a:t>1</a:t>
            </a:r>
            <a:r>
              <a:rPr lang="en-US" sz="3600" dirty="0" smtClean="0"/>
              <a:t>/100 =x</a:t>
            </a:r>
            <a:r>
              <a:rPr lang="en-US" sz="3600" baseline="-25000" dirty="0" smtClean="0"/>
              <a:t>                   </a:t>
            </a:r>
            <a:r>
              <a:rPr lang="en-US" sz="3600" dirty="0" smtClean="0"/>
              <a:t>N</a:t>
            </a:r>
            <a:r>
              <a:rPr lang="en-US" sz="3600" baseline="-25000" dirty="0" smtClean="0"/>
              <a:t>1</a:t>
            </a:r>
            <a:r>
              <a:rPr lang="en-US" sz="3600" dirty="0" smtClean="0"/>
              <a:t>+N</a:t>
            </a:r>
            <a:r>
              <a:rPr lang="en-US" sz="3600" baseline="-25000" dirty="0" smtClean="0"/>
              <a:t>2</a:t>
            </a:r>
            <a:r>
              <a:rPr lang="en-US" sz="3600" dirty="0" smtClean="0"/>
              <a:t> = 100</a:t>
            </a:r>
          </a:p>
          <a:p>
            <a:pPr lvl="2">
              <a:buNone/>
            </a:pPr>
            <a:r>
              <a:rPr lang="en-US" sz="3600" dirty="0" smtClean="0"/>
              <a:t>		-------------------------------</a:t>
            </a:r>
          </a:p>
          <a:p>
            <a:pPr marL="1115568" lvl="3" indent="0">
              <a:buNone/>
            </a:pPr>
            <a:r>
              <a:rPr lang="en-US" sz="3600" dirty="0" smtClean="0"/>
              <a:t>X=10% untenured</a:t>
            </a:r>
          </a:p>
          <a:p>
            <a:pPr marL="1115568" lvl="3" indent="0">
              <a:buNone/>
            </a:pPr>
            <a:r>
              <a:rPr lang="en-US" sz="3600" dirty="0" smtClean="0"/>
              <a:t>N</a:t>
            </a:r>
            <a:r>
              <a:rPr lang="en-US" sz="3600" baseline="-25000" dirty="0" smtClean="0"/>
              <a:t>1</a:t>
            </a:r>
            <a:r>
              <a:rPr lang="en-US" sz="3600" dirty="0" smtClean="0"/>
              <a:t>= 10 untenured members</a:t>
            </a:r>
            <a:endParaRPr lang="en-US" sz="3600" baseline="-25000" dirty="0" smtClean="0"/>
          </a:p>
          <a:p>
            <a:pPr marL="1115568" lvl="3" indent="0">
              <a:buNone/>
            </a:pPr>
            <a:r>
              <a:rPr lang="en-US" sz="3600" dirty="0" smtClean="0"/>
              <a:t>N</a:t>
            </a:r>
            <a:r>
              <a:rPr lang="en-US" sz="3600" baseline="-25000" dirty="0" smtClean="0"/>
              <a:t>2</a:t>
            </a:r>
            <a:r>
              <a:rPr lang="en-US" sz="3600" dirty="0" smtClean="0"/>
              <a:t>= 90 tenured members</a:t>
            </a:r>
          </a:p>
          <a:p>
            <a:endParaRPr lang="en-US" sz="3200" dirty="0"/>
          </a:p>
        </p:txBody>
      </p:sp>
      <p:sp>
        <p:nvSpPr>
          <p:cNvPr id="3" name="Title 2"/>
          <p:cNvSpPr>
            <a:spLocks noGrp="1"/>
          </p:cNvSpPr>
          <p:nvPr>
            <p:ph type="title"/>
          </p:nvPr>
        </p:nvSpPr>
        <p:spPr>
          <a:xfrm>
            <a:off x="28574" y="228600"/>
            <a:ext cx="9115425" cy="1981200"/>
          </a:xfrm>
        </p:spPr>
        <p:txBody>
          <a:bodyPr/>
          <a:lstStyle/>
          <a:p>
            <a:r>
              <a:rPr lang="en-US" dirty="0" smtClean="0"/>
              <a:t>Describe a hiring policy that maintains a faculty that is 10% untenured.</a:t>
            </a:r>
            <a:endParaRPr lang="en-US" dirty="0"/>
          </a:p>
        </p:txBody>
      </p:sp>
    </p:spTree>
    <p:extLst>
      <p:ext uri="{BB962C8B-B14F-4D97-AF65-F5344CB8AC3E}">
        <p14:creationId xmlns:p14="http://schemas.microsoft.com/office/powerpoint/2010/main" xmlns="" val="33614606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0" y="9524"/>
            <a:ext cx="9144000" cy="6848475"/>
          </a:xfrm>
          <a:prstGeom prst="rect">
            <a:avLst/>
          </a:prstGeom>
        </p:spPr>
        <p:txBody>
          <a:bodyPr vert="horz" lIns="91440" tIns="45720" rIns="91440" bIns="45720" rtlCol="0" anchor="t">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lvl="4">
              <a:buFont typeface="Wingdings" pitchFamily="2" charset="2"/>
              <a:buNone/>
            </a:pPr>
            <a:r>
              <a:rPr lang="en-US" sz="3600" dirty="0" smtClean="0"/>
              <a:t>Untenured:</a:t>
            </a:r>
          </a:p>
          <a:p>
            <a:pPr algn="ctr">
              <a:buFont typeface="Wingdings" pitchFamily="2" charset="2"/>
              <a:buNone/>
            </a:pPr>
            <a:r>
              <a:rPr lang="en-US" sz="3600" dirty="0" smtClean="0"/>
              <a:t> H</a:t>
            </a:r>
            <a:r>
              <a:rPr lang="en-US" sz="3600" baseline="-25000" dirty="0" smtClean="0"/>
              <a:t>1</a:t>
            </a:r>
            <a:r>
              <a:rPr lang="en-US" sz="3600" dirty="0" smtClean="0"/>
              <a:t>  = (.1 +.1)*10</a:t>
            </a:r>
            <a:endParaRPr lang="en-US" sz="3600" baseline="-25000" dirty="0" smtClean="0"/>
          </a:p>
          <a:p>
            <a:pPr lvl="4">
              <a:buFont typeface="Wingdings" pitchFamily="2" charset="2"/>
              <a:buNone/>
            </a:pPr>
            <a:r>
              <a:rPr lang="en-US" sz="3600" dirty="0" smtClean="0"/>
              <a:t>Tenured:</a:t>
            </a:r>
          </a:p>
          <a:p>
            <a:pPr algn="ctr">
              <a:buNone/>
            </a:pPr>
            <a:r>
              <a:rPr lang="en-US" sz="3600" dirty="0"/>
              <a:t> </a:t>
            </a:r>
            <a:r>
              <a:rPr lang="en-US" sz="3600" dirty="0" smtClean="0"/>
              <a:t>H</a:t>
            </a:r>
            <a:r>
              <a:rPr lang="en-US" sz="3600" baseline="-25000" dirty="0" smtClean="0"/>
              <a:t>2</a:t>
            </a:r>
            <a:r>
              <a:rPr lang="en-US" sz="3600" dirty="0" smtClean="0"/>
              <a:t> + (.1)*10 = (.05)*90</a:t>
            </a:r>
          </a:p>
          <a:p>
            <a:pPr algn="ctr">
              <a:buNone/>
            </a:pPr>
            <a:endParaRPr lang="en-US" sz="3600" dirty="0"/>
          </a:p>
          <a:p>
            <a:pPr>
              <a:buNone/>
            </a:pPr>
            <a:r>
              <a:rPr lang="en-US" sz="3600" dirty="0" smtClean="0"/>
              <a:t>		</a:t>
            </a:r>
            <a:r>
              <a:rPr lang="en-US" sz="3600" dirty="0"/>
              <a:t> </a:t>
            </a:r>
            <a:r>
              <a:rPr lang="en-US" sz="3600" dirty="0" smtClean="0"/>
              <a:t>H</a:t>
            </a:r>
            <a:r>
              <a:rPr lang="en-US" sz="3600" baseline="-25000" dirty="0" smtClean="0"/>
              <a:t>1</a:t>
            </a:r>
            <a:r>
              <a:rPr lang="en-US" sz="3600" dirty="0"/>
              <a:t> </a:t>
            </a:r>
            <a:r>
              <a:rPr lang="en-US" sz="3600" dirty="0" smtClean="0"/>
              <a:t>= 18 untenured should be hired</a:t>
            </a:r>
            <a:endParaRPr lang="en-US" sz="3600" baseline="-25000" dirty="0" smtClean="0"/>
          </a:p>
          <a:p>
            <a:pPr>
              <a:buNone/>
            </a:pPr>
            <a:r>
              <a:rPr lang="en-US" sz="3600" baseline="-25000" dirty="0"/>
              <a:t>	</a:t>
            </a:r>
            <a:r>
              <a:rPr lang="en-US" sz="3600" baseline="-25000" dirty="0" smtClean="0"/>
              <a:t>	</a:t>
            </a:r>
            <a:r>
              <a:rPr lang="en-US" sz="3600" dirty="0"/>
              <a:t> </a:t>
            </a:r>
            <a:r>
              <a:rPr lang="en-US" sz="3600" dirty="0" smtClean="0"/>
              <a:t>H</a:t>
            </a:r>
            <a:r>
              <a:rPr lang="en-US" sz="3600" baseline="-25000" dirty="0" smtClean="0"/>
              <a:t>2</a:t>
            </a:r>
            <a:r>
              <a:rPr lang="en-US" sz="3600" dirty="0"/>
              <a:t> </a:t>
            </a:r>
            <a:r>
              <a:rPr lang="en-US" sz="3600" dirty="0" smtClean="0"/>
              <a:t>= 3.5 tenured should be hired</a:t>
            </a:r>
          </a:p>
          <a:p>
            <a:pPr>
              <a:buNone/>
            </a:pPr>
            <a:endParaRPr lang="en-US" sz="3600" dirty="0"/>
          </a:p>
          <a:p>
            <a:pPr>
              <a:buNone/>
            </a:pPr>
            <a:r>
              <a:rPr lang="en-US" sz="3600" dirty="0"/>
              <a:t>	</a:t>
            </a:r>
            <a:r>
              <a:rPr lang="en-US" sz="3600" dirty="0" smtClean="0"/>
              <a:t> </a:t>
            </a:r>
            <a:r>
              <a:rPr lang="en-US" sz="3600" dirty="0"/>
              <a:t>T</a:t>
            </a:r>
            <a:r>
              <a:rPr lang="en-US" sz="3600" dirty="0" smtClean="0"/>
              <a:t>his does not require tenured staff to be fired, because 10% &lt; 33%</a:t>
            </a:r>
          </a:p>
          <a:p>
            <a:pPr algn="ctr">
              <a:buFont typeface="Wingdings" pitchFamily="2" charset="2"/>
              <a:buNone/>
            </a:pPr>
            <a:endParaRPr lang="en-US" sz="3600" baseline="-25000" dirty="0"/>
          </a:p>
          <a:p>
            <a:pPr algn="ctr">
              <a:buFont typeface="Wingdings" pitchFamily="2" charset="2"/>
              <a:buNone/>
            </a:pPr>
            <a:endParaRPr lang="en-US" sz="3600" baseline="-25000" dirty="0" smtClean="0"/>
          </a:p>
          <a:p>
            <a:pPr algn="ctr">
              <a:buFont typeface="Wingdings" pitchFamily="2" charset="2"/>
              <a:buNone/>
            </a:pPr>
            <a:endParaRPr lang="en-US" sz="3600" baseline="-25000" dirty="0" smtClean="0"/>
          </a:p>
          <a:p>
            <a:endParaRPr lang="en-US" dirty="0"/>
          </a:p>
        </p:txBody>
      </p:sp>
    </p:spTree>
    <p:extLst>
      <p:ext uri="{BB962C8B-B14F-4D97-AF65-F5344CB8AC3E}">
        <p14:creationId xmlns:p14="http://schemas.microsoft.com/office/powerpoint/2010/main" xmlns="" val="13022356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28574" y="228600"/>
            <a:ext cx="9115425" cy="1981200"/>
          </a:xfrm>
        </p:spPr>
        <p:txBody>
          <a:bodyPr/>
          <a:lstStyle/>
          <a:p>
            <a:r>
              <a:rPr lang="en-US" dirty="0" smtClean="0"/>
              <a:t>Describe a hiring policy that maintains a faculty that is 40% untenured.</a:t>
            </a:r>
            <a:endParaRPr lang="en-US" dirty="0"/>
          </a:p>
        </p:txBody>
      </p:sp>
      <p:sp>
        <p:nvSpPr>
          <p:cNvPr id="5" name="Content Placeholder 1"/>
          <p:cNvSpPr>
            <a:spLocks noGrp="1"/>
          </p:cNvSpPr>
          <p:nvPr>
            <p:ph idx="1"/>
          </p:nvPr>
        </p:nvSpPr>
        <p:spPr>
          <a:xfrm>
            <a:off x="0" y="2209800"/>
            <a:ext cx="9144000" cy="4648200"/>
          </a:xfrm>
        </p:spPr>
        <p:txBody>
          <a:bodyPr/>
          <a:lstStyle/>
          <a:p>
            <a:pPr lvl="2">
              <a:buNone/>
            </a:pPr>
            <a:r>
              <a:rPr lang="en-US" sz="3600" dirty="0" smtClean="0"/>
              <a:t>Desired Steady State Census:</a:t>
            </a:r>
          </a:p>
          <a:p>
            <a:pPr lvl="2">
              <a:buNone/>
            </a:pPr>
            <a:r>
              <a:rPr lang="en-US" sz="3600" dirty="0" smtClean="0"/>
              <a:t>N</a:t>
            </a:r>
            <a:r>
              <a:rPr lang="en-US" sz="3600" baseline="-25000" dirty="0" smtClean="0"/>
              <a:t>1</a:t>
            </a:r>
            <a:r>
              <a:rPr lang="en-US" sz="3600" dirty="0" smtClean="0"/>
              <a:t>/100 =x</a:t>
            </a:r>
            <a:r>
              <a:rPr lang="en-US" sz="3600" baseline="-25000" dirty="0" smtClean="0"/>
              <a:t>                   </a:t>
            </a:r>
            <a:r>
              <a:rPr lang="en-US" sz="3600" dirty="0" smtClean="0"/>
              <a:t>N</a:t>
            </a:r>
            <a:r>
              <a:rPr lang="en-US" sz="3600" baseline="-25000" dirty="0" smtClean="0"/>
              <a:t>1</a:t>
            </a:r>
            <a:r>
              <a:rPr lang="en-US" sz="3600" dirty="0" smtClean="0"/>
              <a:t>+N</a:t>
            </a:r>
            <a:r>
              <a:rPr lang="en-US" sz="3600" baseline="-25000" dirty="0" smtClean="0"/>
              <a:t>2</a:t>
            </a:r>
            <a:r>
              <a:rPr lang="en-US" sz="3600" dirty="0" smtClean="0"/>
              <a:t> = 100</a:t>
            </a:r>
          </a:p>
          <a:p>
            <a:pPr lvl="2">
              <a:buNone/>
            </a:pPr>
            <a:r>
              <a:rPr lang="en-US" sz="3600" dirty="0" smtClean="0"/>
              <a:t>		-------------------------------</a:t>
            </a:r>
          </a:p>
          <a:p>
            <a:pPr marL="1115568" lvl="3" indent="0">
              <a:buNone/>
            </a:pPr>
            <a:r>
              <a:rPr lang="en-US" sz="3600" dirty="0" smtClean="0"/>
              <a:t>X=40% untenured</a:t>
            </a:r>
          </a:p>
          <a:p>
            <a:pPr marL="1115568" lvl="3" indent="0">
              <a:buNone/>
            </a:pPr>
            <a:r>
              <a:rPr lang="en-US" sz="3600" dirty="0" smtClean="0"/>
              <a:t>N</a:t>
            </a:r>
            <a:r>
              <a:rPr lang="en-US" sz="3600" baseline="-25000" dirty="0" smtClean="0"/>
              <a:t>1</a:t>
            </a:r>
            <a:r>
              <a:rPr lang="en-US" sz="3600" dirty="0" smtClean="0"/>
              <a:t>= 40 untenured members</a:t>
            </a:r>
            <a:endParaRPr lang="en-US" sz="3600" baseline="-25000" dirty="0" smtClean="0"/>
          </a:p>
          <a:p>
            <a:pPr marL="1115568" lvl="3" indent="0">
              <a:buNone/>
            </a:pPr>
            <a:r>
              <a:rPr lang="en-US" sz="3600" dirty="0" smtClean="0"/>
              <a:t>N</a:t>
            </a:r>
            <a:r>
              <a:rPr lang="en-US" sz="3600" baseline="-25000" dirty="0" smtClean="0"/>
              <a:t>2</a:t>
            </a:r>
            <a:r>
              <a:rPr lang="en-US" sz="3600" dirty="0" smtClean="0"/>
              <a:t>= 60 tenured members</a:t>
            </a:r>
          </a:p>
          <a:p>
            <a:endParaRPr lang="en-US" sz="3200" dirty="0"/>
          </a:p>
        </p:txBody>
      </p:sp>
    </p:spTree>
    <p:extLst>
      <p:ext uri="{BB962C8B-B14F-4D97-AF65-F5344CB8AC3E}">
        <p14:creationId xmlns:p14="http://schemas.microsoft.com/office/powerpoint/2010/main" xmlns="" val="2923420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0" y="9524"/>
            <a:ext cx="9144000" cy="6848475"/>
          </a:xfrm>
          <a:prstGeom prst="rect">
            <a:avLst/>
          </a:prstGeom>
        </p:spPr>
        <p:txBody>
          <a:bodyPr vert="horz" lIns="91440" tIns="45720" rIns="91440" bIns="45720" rtlCol="0" anchor="t">
            <a:normAutofit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lvl="4">
              <a:buFont typeface="Wingdings" pitchFamily="2" charset="2"/>
              <a:buNone/>
            </a:pPr>
            <a:r>
              <a:rPr lang="en-US" sz="3600" dirty="0" smtClean="0"/>
              <a:t>Untenured:</a:t>
            </a:r>
          </a:p>
          <a:p>
            <a:pPr algn="ctr">
              <a:buFont typeface="Wingdings" pitchFamily="2" charset="2"/>
              <a:buNone/>
            </a:pPr>
            <a:r>
              <a:rPr lang="en-US" sz="3600" dirty="0" smtClean="0"/>
              <a:t> H</a:t>
            </a:r>
            <a:r>
              <a:rPr lang="en-US" sz="3600" baseline="-25000" dirty="0" smtClean="0"/>
              <a:t>1</a:t>
            </a:r>
            <a:r>
              <a:rPr lang="en-US" sz="3600" dirty="0" smtClean="0"/>
              <a:t>  = (.1 +.1)*40</a:t>
            </a:r>
            <a:endParaRPr lang="en-US" sz="3600" baseline="-25000" dirty="0" smtClean="0"/>
          </a:p>
          <a:p>
            <a:pPr lvl="4">
              <a:buFont typeface="Wingdings" pitchFamily="2" charset="2"/>
              <a:buNone/>
            </a:pPr>
            <a:r>
              <a:rPr lang="en-US" sz="3600" dirty="0" smtClean="0"/>
              <a:t>Tenured:</a:t>
            </a:r>
          </a:p>
          <a:p>
            <a:pPr algn="ctr">
              <a:buNone/>
            </a:pPr>
            <a:r>
              <a:rPr lang="en-US" sz="3600" dirty="0"/>
              <a:t> </a:t>
            </a:r>
            <a:r>
              <a:rPr lang="en-US" sz="3600" dirty="0" smtClean="0"/>
              <a:t>H</a:t>
            </a:r>
            <a:r>
              <a:rPr lang="en-US" sz="3600" baseline="-25000" dirty="0" smtClean="0"/>
              <a:t>2</a:t>
            </a:r>
            <a:r>
              <a:rPr lang="en-US" sz="3600" dirty="0" smtClean="0"/>
              <a:t> + (.1)*40 = (.05)*60</a:t>
            </a:r>
          </a:p>
          <a:p>
            <a:pPr algn="ctr">
              <a:buNone/>
            </a:pPr>
            <a:endParaRPr lang="en-US" sz="3600" dirty="0"/>
          </a:p>
          <a:p>
            <a:pPr>
              <a:buNone/>
            </a:pPr>
            <a:r>
              <a:rPr lang="en-US" sz="3600" dirty="0" smtClean="0"/>
              <a:t>		</a:t>
            </a:r>
            <a:r>
              <a:rPr lang="en-US" sz="3600" dirty="0"/>
              <a:t> </a:t>
            </a:r>
            <a:r>
              <a:rPr lang="en-US" sz="3600" dirty="0" smtClean="0"/>
              <a:t>H</a:t>
            </a:r>
            <a:r>
              <a:rPr lang="en-US" sz="3600" baseline="-25000" dirty="0" smtClean="0"/>
              <a:t>1</a:t>
            </a:r>
            <a:r>
              <a:rPr lang="en-US" sz="3600" dirty="0"/>
              <a:t> </a:t>
            </a:r>
            <a:r>
              <a:rPr lang="en-US" sz="3600" dirty="0" smtClean="0"/>
              <a:t>= 12 untenured should be hired</a:t>
            </a:r>
            <a:endParaRPr lang="en-US" sz="3600" baseline="-25000" dirty="0" smtClean="0"/>
          </a:p>
          <a:p>
            <a:pPr>
              <a:buNone/>
            </a:pPr>
            <a:r>
              <a:rPr lang="en-US" sz="3600" baseline="-25000" dirty="0"/>
              <a:t>	</a:t>
            </a:r>
            <a:r>
              <a:rPr lang="en-US" sz="3600" baseline="-25000" dirty="0" smtClean="0"/>
              <a:t>	</a:t>
            </a:r>
            <a:r>
              <a:rPr lang="en-US" sz="3600" dirty="0"/>
              <a:t> </a:t>
            </a:r>
            <a:r>
              <a:rPr lang="en-US" sz="3600" dirty="0" smtClean="0"/>
              <a:t>H</a:t>
            </a:r>
            <a:r>
              <a:rPr lang="en-US" sz="3600" baseline="-25000" dirty="0" smtClean="0"/>
              <a:t>2</a:t>
            </a:r>
            <a:r>
              <a:rPr lang="en-US" sz="3600" dirty="0"/>
              <a:t> </a:t>
            </a:r>
            <a:r>
              <a:rPr lang="en-US" sz="3600" dirty="0" smtClean="0"/>
              <a:t>= -1 tenured should be hired (one should be fired)</a:t>
            </a:r>
          </a:p>
          <a:p>
            <a:pPr>
              <a:buNone/>
            </a:pPr>
            <a:endParaRPr lang="en-US" sz="3600" dirty="0"/>
          </a:p>
          <a:p>
            <a:pPr>
              <a:buNone/>
            </a:pPr>
            <a:r>
              <a:rPr lang="en-US" sz="3600" dirty="0"/>
              <a:t>	</a:t>
            </a:r>
            <a:r>
              <a:rPr lang="en-US" sz="3600" dirty="0" smtClean="0"/>
              <a:t> </a:t>
            </a:r>
            <a:r>
              <a:rPr lang="en-US" sz="3600" dirty="0"/>
              <a:t>T</a:t>
            </a:r>
            <a:r>
              <a:rPr lang="en-US" sz="3600" dirty="0" smtClean="0"/>
              <a:t>his does require tenured staff to be fired, because 40% &gt; 33%</a:t>
            </a:r>
          </a:p>
          <a:p>
            <a:pPr algn="ctr">
              <a:buFont typeface="Wingdings" pitchFamily="2" charset="2"/>
              <a:buNone/>
            </a:pPr>
            <a:endParaRPr lang="en-US" sz="3600" baseline="-25000" dirty="0"/>
          </a:p>
          <a:p>
            <a:pPr algn="ctr">
              <a:buFont typeface="Wingdings" pitchFamily="2" charset="2"/>
              <a:buNone/>
            </a:pPr>
            <a:endParaRPr lang="en-US" sz="3600" baseline="-25000" dirty="0" smtClean="0"/>
          </a:p>
          <a:p>
            <a:pPr algn="ctr">
              <a:buFont typeface="Wingdings" pitchFamily="2" charset="2"/>
              <a:buNone/>
            </a:pPr>
            <a:endParaRPr lang="en-US" sz="3600" baseline="-25000" dirty="0" smtClean="0"/>
          </a:p>
          <a:p>
            <a:endParaRPr lang="en-US" dirty="0"/>
          </a:p>
        </p:txBody>
      </p:sp>
    </p:spTree>
    <p:extLst>
      <p:ext uri="{BB962C8B-B14F-4D97-AF65-F5344CB8AC3E}">
        <p14:creationId xmlns:p14="http://schemas.microsoft.com/office/powerpoint/2010/main" xmlns="" val="8451622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295400"/>
            <a:ext cx="7543800" cy="3657600"/>
          </a:xfrm>
        </p:spPr>
        <p:txBody>
          <a:bodyPr/>
          <a:lstStyle/>
          <a:p>
            <a:r>
              <a:rPr lang="en-US" dirty="0" smtClean="0"/>
              <a:t>Any questions on Work Force Planning Models?</a:t>
            </a:r>
            <a:br>
              <a:rPr lang="en-US" dirty="0" smtClean="0"/>
            </a:br>
            <a:r>
              <a:rPr lang="en-US" dirty="0"/>
              <a:t/>
            </a:r>
            <a:br>
              <a:rPr lang="en-US" dirty="0"/>
            </a:br>
            <a:r>
              <a:rPr lang="en-US" dirty="0" smtClean="0"/>
              <a:t>Thank you for listening </a:t>
            </a:r>
            <a:r>
              <a:rPr lang="en-US" dirty="0" smtClean="0">
                <a:sym typeface="Wingdings" pitchFamily="2" charset="2"/>
              </a:rPr>
              <a:t></a:t>
            </a:r>
            <a:endParaRPr lang="en-US" dirty="0"/>
          </a:p>
        </p:txBody>
      </p:sp>
    </p:spTree>
    <p:extLst>
      <p:ext uri="{BB962C8B-B14F-4D97-AF65-F5344CB8AC3E}">
        <p14:creationId xmlns:p14="http://schemas.microsoft.com/office/powerpoint/2010/main" xmlns="" val="342260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54" y="0"/>
            <a:ext cx="9142445" cy="6858000"/>
          </a:xfrm>
        </p:spPr>
        <p:txBody>
          <a:bodyPr anchor="t">
            <a:normAutofit/>
          </a:bodyPr>
          <a:lstStyle/>
          <a:p>
            <a:pPr marL="18288" indent="0">
              <a:buNone/>
            </a:pPr>
            <a:r>
              <a:rPr lang="en-US" sz="3600" dirty="0" smtClean="0"/>
              <a:t>In this example, </a:t>
            </a:r>
          </a:p>
          <a:p>
            <a:r>
              <a:rPr lang="en-US" sz="3600" dirty="0" smtClean="0"/>
              <a:t>the children, working adult, and retired groups are transient states, because members can either remain in that group, or  become a member of a different group (from one time period to the next)</a:t>
            </a:r>
          </a:p>
          <a:p>
            <a:pPr marL="18288" indent="0">
              <a:buNone/>
            </a:pPr>
            <a:r>
              <a:rPr lang="en-US" sz="3600" dirty="0" smtClean="0"/>
              <a:t>However, </a:t>
            </a:r>
          </a:p>
          <a:p>
            <a:r>
              <a:rPr lang="en-US" sz="3600" dirty="0" smtClean="0"/>
              <a:t>Those who have died are in an absorbing state because once they have entered that group, they will remain there forever</a:t>
            </a:r>
          </a:p>
          <a:p>
            <a:endParaRPr lang="en-US" sz="3400" dirty="0" smtClean="0"/>
          </a:p>
          <a:p>
            <a:endParaRPr lang="en-US" sz="3600" dirty="0"/>
          </a:p>
        </p:txBody>
      </p:sp>
    </p:spTree>
    <p:extLst>
      <p:ext uri="{BB962C8B-B14F-4D97-AF65-F5344CB8AC3E}">
        <p14:creationId xmlns:p14="http://schemas.microsoft.com/office/powerpoint/2010/main" xmlns="" val="182641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8100"/>
            <a:ext cx="9144000" cy="6858000"/>
          </a:xfrm>
        </p:spPr>
        <p:txBody>
          <a:bodyPr>
            <a:normAutofit/>
          </a:bodyPr>
          <a:lstStyle/>
          <a:p>
            <a:pPr marL="18288" indent="0">
              <a:buNone/>
            </a:pPr>
            <a:r>
              <a:rPr lang="en-US" sz="3200" dirty="0" smtClean="0"/>
              <a:t>From one time period to the next, some people remain in the same group, some people enter a different group, and some people leave the organization. Use a s x (s+1) transition matrix to represent these fractions:</a:t>
            </a:r>
          </a:p>
          <a:p>
            <a:endParaRPr lang="en-US" sz="3200" dirty="0"/>
          </a:p>
          <a:p>
            <a:pPr marL="18288" indent="0">
              <a:buNone/>
            </a:pPr>
            <a:endParaRPr lang="en-US" sz="3200" dirty="0" smtClean="0"/>
          </a:p>
          <a:p>
            <a:pPr marL="18288" indent="0">
              <a:buNone/>
            </a:pPr>
            <a:endParaRPr lang="en-US" sz="3200" dirty="0"/>
          </a:p>
          <a:p>
            <a:pPr marL="18288" indent="0">
              <a:buNone/>
            </a:pPr>
            <a:r>
              <a:rPr lang="en-US" sz="3200" dirty="0" smtClean="0"/>
              <a:t>P= </a:t>
            </a:r>
          </a:p>
          <a:p>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xmlns="" val="955604197"/>
              </p:ext>
            </p:extLst>
          </p:nvPr>
        </p:nvGraphicFramePr>
        <p:xfrm>
          <a:off x="1295400" y="3581400"/>
          <a:ext cx="6858000" cy="2666999"/>
        </p:xfrm>
        <a:graphic>
          <a:graphicData uri="http://schemas.openxmlformats.org/drawingml/2006/table">
            <a:tbl>
              <a:tblPr firstRow="1" bandRow="1">
                <a:tableStyleId>{5940675A-B579-460E-94D1-54222C63F5DA}</a:tableStyleId>
              </a:tblPr>
              <a:tblGrid>
                <a:gridCol w="1371600"/>
                <a:gridCol w="1371600"/>
                <a:gridCol w="1371600"/>
                <a:gridCol w="1371600"/>
                <a:gridCol w="1371600"/>
              </a:tblGrid>
              <a:tr h="680357">
                <a:tc>
                  <a:txBody>
                    <a:bodyPr/>
                    <a:lstStyle/>
                    <a:p>
                      <a:pPr algn="ctr"/>
                      <a:endParaRPr lang="en-US" sz="3200" dirty="0"/>
                    </a:p>
                  </a:txBody>
                  <a:tcPr/>
                </a:tc>
                <a:tc>
                  <a:txBody>
                    <a:bodyPr/>
                    <a:lstStyle/>
                    <a:p>
                      <a:pPr algn="ctr"/>
                      <a:r>
                        <a:rPr lang="en-US" sz="3200" dirty="0" smtClean="0"/>
                        <a:t>1</a:t>
                      </a:r>
                      <a:endParaRPr lang="en-US" sz="3200" dirty="0"/>
                    </a:p>
                  </a:txBody>
                  <a:tcPr/>
                </a:tc>
                <a:tc>
                  <a:txBody>
                    <a:bodyPr/>
                    <a:lstStyle/>
                    <a:p>
                      <a:pPr algn="ctr"/>
                      <a:r>
                        <a:rPr lang="en-US" sz="3200" dirty="0" smtClean="0"/>
                        <a:t>2</a:t>
                      </a:r>
                      <a:endParaRPr lang="en-US" sz="3200" dirty="0"/>
                    </a:p>
                  </a:txBody>
                  <a:tcPr/>
                </a:tc>
                <a:tc>
                  <a:txBody>
                    <a:bodyPr/>
                    <a:lstStyle/>
                    <a:p>
                      <a:pPr algn="ctr"/>
                      <a:r>
                        <a:rPr lang="en-US" sz="3200" dirty="0" smtClean="0"/>
                        <a:t>3</a:t>
                      </a:r>
                      <a:endParaRPr lang="en-US" sz="3200" dirty="0"/>
                    </a:p>
                  </a:txBody>
                  <a:tcPr/>
                </a:tc>
                <a:tc>
                  <a:txBody>
                    <a:bodyPr/>
                    <a:lstStyle/>
                    <a:p>
                      <a:pPr algn="ctr"/>
                      <a:r>
                        <a:rPr lang="en-US" sz="3200" dirty="0" smtClean="0"/>
                        <a:t>4</a:t>
                      </a:r>
                      <a:endParaRPr lang="en-US" sz="3200" dirty="0"/>
                    </a:p>
                  </a:txBody>
                  <a:tcPr/>
                </a:tc>
              </a:tr>
              <a:tr h="662214">
                <a:tc>
                  <a:txBody>
                    <a:bodyPr/>
                    <a:lstStyle/>
                    <a:p>
                      <a:pPr algn="ctr"/>
                      <a:r>
                        <a:rPr lang="en-US" sz="3200" dirty="0" smtClean="0"/>
                        <a:t>1</a:t>
                      </a:r>
                      <a:endParaRPr lang="en-US" sz="3200" dirty="0"/>
                    </a:p>
                  </a:txBody>
                  <a:tcPr/>
                </a:tc>
                <a:tc>
                  <a:txBody>
                    <a:bodyPr/>
                    <a:lstStyle/>
                    <a:p>
                      <a:pPr algn="ctr"/>
                      <a:r>
                        <a:rPr lang="en-US" sz="3200" dirty="0" smtClean="0"/>
                        <a:t>.959</a:t>
                      </a:r>
                      <a:endParaRPr lang="en-US" sz="3200" dirty="0"/>
                    </a:p>
                  </a:txBody>
                  <a:tcPr>
                    <a:solidFill>
                      <a:schemeClr val="bg1">
                        <a:lumMod val="50000"/>
                        <a:lumOff val="50000"/>
                      </a:schemeClr>
                    </a:solidFill>
                  </a:tcPr>
                </a:tc>
                <a:tc>
                  <a:txBody>
                    <a:bodyPr/>
                    <a:lstStyle/>
                    <a:p>
                      <a:pPr algn="ctr"/>
                      <a:r>
                        <a:rPr lang="en-US" sz="3200" dirty="0" smtClean="0"/>
                        <a:t>.040</a:t>
                      </a:r>
                      <a:endParaRPr lang="en-US" sz="3200" dirty="0"/>
                    </a:p>
                  </a:txBody>
                  <a:tcPr>
                    <a:solidFill>
                      <a:schemeClr val="bg1">
                        <a:lumMod val="50000"/>
                        <a:lumOff val="50000"/>
                      </a:schemeClr>
                    </a:solidFill>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.001</a:t>
                      </a:r>
                      <a:endParaRPr lang="en-US" sz="3200" dirty="0"/>
                    </a:p>
                  </a:txBody>
                  <a:tcPr>
                    <a:solidFill>
                      <a:schemeClr val="bg1">
                        <a:lumMod val="50000"/>
                        <a:lumOff val="50000"/>
                      </a:schemeClr>
                    </a:solidFill>
                  </a:tcPr>
                </a:tc>
              </a:tr>
              <a:tr h="662214">
                <a:tc>
                  <a:txBody>
                    <a:bodyPr/>
                    <a:lstStyle/>
                    <a:p>
                      <a:pPr algn="ctr"/>
                      <a:r>
                        <a:rPr lang="en-US" sz="3200" dirty="0" smtClean="0"/>
                        <a:t>2</a:t>
                      </a:r>
                      <a:endParaRPr lang="en-US" sz="3200" dirty="0"/>
                    </a:p>
                  </a:txBody>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.960</a:t>
                      </a:r>
                      <a:endParaRPr lang="en-US" sz="3200" dirty="0"/>
                    </a:p>
                  </a:txBody>
                  <a:tcPr>
                    <a:solidFill>
                      <a:schemeClr val="bg1">
                        <a:lumMod val="50000"/>
                        <a:lumOff val="50000"/>
                      </a:schemeClr>
                    </a:solidFill>
                  </a:tcPr>
                </a:tc>
                <a:tc>
                  <a:txBody>
                    <a:bodyPr/>
                    <a:lstStyle/>
                    <a:p>
                      <a:pPr algn="ctr"/>
                      <a:r>
                        <a:rPr lang="en-US" sz="3200" dirty="0" smtClean="0"/>
                        <a:t>.030</a:t>
                      </a:r>
                      <a:endParaRPr lang="en-US" sz="3200" dirty="0"/>
                    </a:p>
                  </a:txBody>
                  <a:tcPr>
                    <a:solidFill>
                      <a:schemeClr val="bg1">
                        <a:lumMod val="50000"/>
                        <a:lumOff val="50000"/>
                      </a:schemeClr>
                    </a:solidFill>
                  </a:tcPr>
                </a:tc>
                <a:tc>
                  <a:txBody>
                    <a:bodyPr/>
                    <a:lstStyle/>
                    <a:p>
                      <a:pPr algn="ctr"/>
                      <a:r>
                        <a:rPr lang="en-US" sz="3200" dirty="0" smtClean="0"/>
                        <a:t>.010</a:t>
                      </a:r>
                      <a:endParaRPr lang="en-US" sz="3200" dirty="0"/>
                    </a:p>
                  </a:txBody>
                  <a:tcPr>
                    <a:solidFill>
                      <a:schemeClr val="bg1">
                        <a:lumMod val="50000"/>
                        <a:lumOff val="50000"/>
                      </a:schemeClr>
                    </a:solidFill>
                  </a:tcPr>
                </a:tc>
              </a:tr>
              <a:tr h="662214">
                <a:tc>
                  <a:txBody>
                    <a:bodyPr/>
                    <a:lstStyle/>
                    <a:p>
                      <a:pPr algn="ctr"/>
                      <a:r>
                        <a:rPr lang="en-US" sz="3200" dirty="0" smtClean="0"/>
                        <a:t>3</a:t>
                      </a:r>
                      <a:endParaRPr lang="en-US" sz="3200" dirty="0"/>
                    </a:p>
                  </a:txBody>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.950</a:t>
                      </a:r>
                      <a:endParaRPr lang="en-US" sz="3200" dirty="0"/>
                    </a:p>
                  </a:txBody>
                  <a:tcPr>
                    <a:solidFill>
                      <a:schemeClr val="bg1">
                        <a:lumMod val="50000"/>
                        <a:lumOff val="50000"/>
                      </a:schemeClr>
                    </a:solidFill>
                  </a:tcPr>
                </a:tc>
                <a:tc>
                  <a:txBody>
                    <a:bodyPr/>
                    <a:lstStyle/>
                    <a:p>
                      <a:pPr algn="ctr"/>
                      <a:r>
                        <a:rPr lang="en-US" sz="3200" dirty="0" smtClean="0"/>
                        <a:t>.050</a:t>
                      </a:r>
                      <a:endParaRPr lang="en-US" sz="3200" dirty="0"/>
                    </a:p>
                  </a:txBody>
                  <a:tcPr>
                    <a:solidFill>
                      <a:schemeClr val="bg1">
                        <a:lumMod val="50000"/>
                        <a:lumOff val="50000"/>
                      </a:schemeClr>
                    </a:solidFill>
                  </a:tcPr>
                </a:tc>
              </a:tr>
            </a:tbl>
          </a:graphicData>
        </a:graphic>
      </p:graphicFrame>
    </p:spTree>
    <p:extLst>
      <p:ext uri="{BB962C8B-B14F-4D97-AF65-F5344CB8AC3E}">
        <p14:creationId xmlns:p14="http://schemas.microsoft.com/office/powerpoint/2010/main" xmlns="" val="2221895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618"/>
            <a:ext cx="9144000" cy="6833382"/>
          </a:xfrm>
        </p:spPr>
        <p:txBody>
          <a:bodyPr anchor="t">
            <a:normAutofit/>
          </a:bodyPr>
          <a:lstStyle/>
          <a:p>
            <a:pPr marL="18288" indent="0">
              <a:buNone/>
            </a:pPr>
            <a:r>
              <a:rPr lang="en-US" sz="3200" dirty="0" smtClean="0"/>
              <a:t>It is traditional for an s x (s+1) transition matrix to be used for working force planning models; however it is also correct to also look at the transition matrix this way:    </a:t>
            </a:r>
          </a:p>
          <a:p>
            <a:pPr marL="18288" indent="0">
              <a:spcBef>
                <a:spcPts val="600"/>
              </a:spcBef>
              <a:buNone/>
            </a:pPr>
            <a:r>
              <a:rPr lang="en-US" sz="3200" dirty="0" smtClean="0"/>
              <a:t>                           T for a Transient State (group</a:t>
            </a:r>
            <a:r>
              <a:rPr lang="en-US" sz="3200" dirty="0"/>
              <a:t>)</a:t>
            </a:r>
            <a:r>
              <a:rPr lang="en-US" sz="3200" dirty="0" smtClean="0"/>
              <a:t>                   </a:t>
            </a:r>
          </a:p>
          <a:p>
            <a:pPr marL="18288" indent="0">
              <a:spcBef>
                <a:spcPts val="600"/>
              </a:spcBef>
              <a:buNone/>
            </a:pPr>
            <a:r>
              <a:rPr lang="en-US" sz="3200" dirty="0"/>
              <a:t>	</a:t>
            </a:r>
            <a:r>
              <a:rPr lang="en-US" sz="3200" dirty="0" smtClean="0"/>
              <a:t>		A for an Absorbing State (group)</a:t>
            </a:r>
          </a:p>
          <a:p>
            <a:endParaRPr lang="en-US" sz="3600" dirty="0"/>
          </a:p>
          <a:p>
            <a:pPr marL="18288" indent="0">
              <a:buNone/>
            </a:pPr>
            <a:r>
              <a:rPr lang="en-US" sz="3600" dirty="0" smtClean="0"/>
              <a:t>P= </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xmlns="" val="2248038503"/>
              </p:ext>
            </p:extLst>
          </p:nvPr>
        </p:nvGraphicFramePr>
        <p:xfrm>
          <a:off x="1600200" y="3142344"/>
          <a:ext cx="6858000" cy="3715656"/>
        </p:xfrm>
        <a:graphic>
          <a:graphicData uri="http://schemas.openxmlformats.org/drawingml/2006/table">
            <a:tbl>
              <a:tblPr firstRow="1" bandRow="1">
                <a:tableStyleId>{5940675A-B579-460E-94D1-54222C63F5DA}</a:tableStyleId>
              </a:tblPr>
              <a:tblGrid>
                <a:gridCol w="1371600"/>
                <a:gridCol w="1371600"/>
                <a:gridCol w="1371600"/>
                <a:gridCol w="1371600"/>
                <a:gridCol w="1371600"/>
              </a:tblGrid>
              <a:tr h="680357">
                <a:tc>
                  <a:txBody>
                    <a:bodyPr/>
                    <a:lstStyle/>
                    <a:p>
                      <a:pPr algn="ctr"/>
                      <a:endParaRPr lang="en-US" sz="3200" dirty="0" smtClean="0"/>
                    </a:p>
                    <a:p>
                      <a:pPr algn="ctr"/>
                      <a:endParaRPr lang="en-US" sz="3200" dirty="0"/>
                    </a:p>
                  </a:txBody>
                  <a:tcPr/>
                </a:tc>
                <a:tc>
                  <a:txBody>
                    <a:bodyPr/>
                    <a:lstStyle/>
                    <a:p>
                      <a:pPr algn="ctr"/>
                      <a:r>
                        <a:rPr lang="en-US" sz="3200" dirty="0" smtClean="0"/>
                        <a:t>T</a:t>
                      </a:r>
                    </a:p>
                    <a:p>
                      <a:pPr algn="ctr"/>
                      <a:r>
                        <a:rPr lang="en-US" sz="3200" dirty="0" smtClean="0"/>
                        <a:t>1</a:t>
                      </a:r>
                      <a:endParaRPr lang="en-US" sz="3200" dirty="0"/>
                    </a:p>
                  </a:txBody>
                  <a:tcPr/>
                </a:tc>
                <a:tc>
                  <a:txBody>
                    <a:bodyPr/>
                    <a:lstStyle/>
                    <a:p>
                      <a:pPr algn="ctr"/>
                      <a:r>
                        <a:rPr lang="en-US" sz="3200" dirty="0" smtClean="0"/>
                        <a:t>T</a:t>
                      </a:r>
                    </a:p>
                    <a:p>
                      <a:pPr algn="ctr"/>
                      <a:r>
                        <a:rPr lang="en-US" sz="3200" dirty="0" smtClean="0"/>
                        <a:t>2</a:t>
                      </a:r>
                      <a:endParaRPr lang="en-US" sz="3200" dirty="0"/>
                    </a:p>
                  </a:txBody>
                  <a:tcPr/>
                </a:tc>
                <a:tc>
                  <a:txBody>
                    <a:bodyPr/>
                    <a:lstStyle/>
                    <a:p>
                      <a:pPr algn="ctr"/>
                      <a:r>
                        <a:rPr lang="en-US" sz="3200" dirty="0" smtClean="0"/>
                        <a:t>T</a:t>
                      </a:r>
                    </a:p>
                    <a:p>
                      <a:pPr algn="ctr"/>
                      <a:r>
                        <a:rPr lang="en-US" sz="3200" dirty="0" smtClean="0"/>
                        <a:t>3</a:t>
                      </a:r>
                      <a:endParaRPr lang="en-US" sz="3200" dirty="0"/>
                    </a:p>
                  </a:txBody>
                  <a:tcPr/>
                </a:tc>
                <a:tc>
                  <a:txBody>
                    <a:bodyPr/>
                    <a:lstStyle/>
                    <a:p>
                      <a:pPr algn="ctr"/>
                      <a:r>
                        <a:rPr lang="en-US" sz="3200" dirty="0" smtClean="0"/>
                        <a:t>A</a:t>
                      </a:r>
                    </a:p>
                    <a:p>
                      <a:pPr algn="ctr"/>
                      <a:r>
                        <a:rPr lang="en-US" sz="3200" dirty="0" smtClean="0"/>
                        <a:t>4</a:t>
                      </a:r>
                      <a:endParaRPr lang="en-US" sz="3200" dirty="0"/>
                    </a:p>
                  </a:txBody>
                  <a:tcPr/>
                </a:tc>
              </a:tr>
              <a:tr h="662214">
                <a:tc>
                  <a:txBody>
                    <a:bodyPr/>
                    <a:lstStyle/>
                    <a:p>
                      <a:pPr algn="ctr"/>
                      <a:r>
                        <a:rPr lang="en-US" sz="3200" dirty="0" smtClean="0"/>
                        <a:t>T    1</a:t>
                      </a:r>
                      <a:endParaRPr lang="en-US" sz="3200" dirty="0"/>
                    </a:p>
                  </a:txBody>
                  <a:tcPr/>
                </a:tc>
                <a:tc>
                  <a:txBody>
                    <a:bodyPr/>
                    <a:lstStyle/>
                    <a:p>
                      <a:pPr algn="ctr"/>
                      <a:r>
                        <a:rPr lang="en-US" sz="3200" dirty="0" smtClean="0"/>
                        <a:t>.959</a:t>
                      </a:r>
                      <a:endParaRPr lang="en-US" sz="3200" dirty="0"/>
                    </a:p>
                  </a:txBody>
                  <a:tcPr>
                    <a:solidFill>
                      <a:schemeClr val="bg1">
                        <a:lumMod val="50000"/>
                        <a:lumOff val="50000"/>
                      </a:schemeClr>
                    </a:solidFill>
                  </a:tcPr>
                </a:tc>
                <a:tc>
                  <a:txBody>
                    <a:bodyPr/>
                    <a:lstStyle/>
                    <a:p>
                      <a:pPr algn="ctr"/>
                      <a:r>
                        <a:rPr lang="en-US" sz="3200" dirty="0" smtClean="0"/>
                        <a:t>.040</a:t>
                      </a:r>
                      <a:endParaRPr lang="en-US" sz="3200" dirty="0"/>
                    </a:p>
                  </a:txBody>
                  <a:tcPr>
                    <a:solidFill>
                      <a:schemeClr val="bg1">
                        <a:lumMod val="50000"/>
                        <a:lumOff val="50000"/>
                      </a:schemeClr>
                    </a:solidFill>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.001</a:t>
                      </a:r>
                      <a:endParaRPr lang="en-US" sz="3200" dirty="0"/>
                    </a:p>
                  </a:txBody>
                  <a:tcPr>
                    <a:solidFill>
                      <a:schemeClr val="bg1">
                        <a:lumMod val="50000"/>
                        <a:lumOff val="50000"/>
                      </a:schemeClr>
                    </a:solidFill>
                  </a:tcPr>
                </a:tc>
              </a:tr>
              <a:tr h="662214">
                <a:tc>
                  <a:txBody>
                    <a:bodyPr/>
                    <a:lstStyle/>
                    <a:p>
                      <a:pPr algn="ctr"/>
                      <a:r>
                        <a:rPr lang="en-US" sz="3200" dirty="0" smtClean="0"/>
                        <a:t>T    2</a:t>
                      </a:r>
                      <a:endParaRPr lang="en-US" sz="3200" dirty="0"/>
                    </a:p>
                  </a:txBody>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.960</a:t>
                      </a:r>
                      <a:endParaRPr lang="en-US" sz="3200" dirty="0"/>
                    </a:p>
                  </a:txBody>
                  <a:tcPr>
                    <a:solidFill>
                      <a:schemeClr val="bg1">
                        <a:lumMod val="50000"/>
                        <a:lumOff val="50000"/>
                      </a:schemeClr>
                    </a:solidFill>
                  </a:tcPr>
                </a:tc>
                <a:tc>
                  <a:txBody>
                    <a:bodyPr/>
                    <a:lstStyle/>
                    <a:p>
                      <a:pPr algn="ctr"/>
                      <a:r>
                        <a:rPr lang="en-US" sz="3200" dirty="0" smtClean="0"/>
                        <a:t>.030</a:t>
                      </a:r>
                      <a:endParaRPr lang="en-US" sz="3200" dirty="0"/>
                    </a:p>
                  </a:txBody>
                  <a:tcPr>
                    <a:solidFill>
                      <a:schemeClr val="bg1">
                        <a:lumMod val="50000"/>
                        <a:lumOff val="50000"/>
                      </a:schemeClr>
                    </a:solidFill>
                  </a:tcPr>
                </a:tc>
                <a:tc>
                  <a:txBody>
                    <a:bodyPr/>
                    <a:lstStyle/>
                    <a:p>
                      <a:pPr algn="ctr"/>
                      <a:r>
                        <a:rPr lang="en-US" sz="3200" dirty="0" smtClean="0"/>
                        <a:t>.010</a:t>
                      </a:r>
                      <a:endParaRPr lang="en-US" sz="3200" dirty="0"/>
                    </a:p>
                  </a:txBody>
                  <a:tcPr>
                    <a:solidFill>
                      <a:schemeClr val="bg1">
                        <a:lumMod val="50000"/>
                        <a:lumOff val="50000"/>
                      </a:schemeClr>
                    </a:solidFill>
                  </a:tcPr>
                </a:tc>
              </a:tr>
              <a:tr h="662214">
                <a:tc>
                  <a:txBody>
                    <a:bodyPr/>
                    <a:lstStyle/>
                    <a:p>
                      <a:pPr algn="ctr"/>
                      <a:r>
                        <a:rPr lang="en-US" sz="3200" dirty="0" smtClean="0"/>
                        <a:t>T    3</a:t>
                      </a:r>
                      <a:endParaRPr lang="en-US" sz="3200" dirty="0"/>
                    </a:p>
                  </a:txBody>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.970</a:t>
                      </a:r>
                      <a:endParaRPr lang="en-US" sz="3200" dirty="0"/>
                    </a:p>
                  </a:txBody>
                  <a:tcPr>
                    <a:solidFill>
                      <a:schemeClr val="bg1">
                        <a:lumMod val="50000"/>
                        <a:lumOff val="50000"/>
                      </a:schemeClr>
                    </a:solidFill>
                  </a:tcPr>
                </a:tc>
                <a:tc>
                  <a:txBody>
                    <a:bodyPr/>
                    <a:lstStyle/>
                    <a:p>
                      <a:pPr algn="ctr"/>
                      <a:r>
                        <a:rPr lang="en-US" sz="3200" dirty="0" smtClean="0"/>
                        <a:t>.030</a:t>
                      </a:r>
                      <a:endParaRPr lang="en-US" sz="3200" dirty="0"/>
                    </a:p>
                  </a:txBody>
                  <a:tcPr>
                    <a:solidFill>
                      <a:schemeClr val="bg1">
                        <a:lumMod val="50000"/>
                        <a:lumOff val="50000"/>
                      </a:schemeClr>
                    </a:solidFill>
                  </a:tcPr>
                </a:tc>
              </a:tr>
              <a:tr h="662214">
                <a:tc>
                  <a:txBody>
                    <a:bodyPr/>
                    <a:lstStyle/>
                    <a:p>
                      <a:pPr algn="ctr"/>
                      <a:r>
                        <a:rPr lang="en-US" sz="3200" dirty="0" smtClean="0"/>
                        <a:t>A</a:t>
                      </a:r>
                      <a:r>
                        <a:rPr lang="en-US" sz="3200" baseline="0" dirty="0" smtClean="0"/>
                        <a:t>    </a:t>
                      </a:r>
                      <a:r>
                        <a:rPr lang="en-US" sz="3200" dirty="0" smtClean="0"/>
                        <a:t>4</a:t>
                      </a:r>
                      <a:endParaRPr lang="en-US" sz="3200" dirty="0"/>
                    </a:p>
                  </a:txBody>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0</a:t>
                      </a:r>
                      <a:endParaRPr lang="en-US" sz="3200" dirty="0"/>
                    </a:p>
                  </a:txBody>
                  <a:tcPr>
                    <a:solidFill>
                      <a:schemeClr val="bg1">
                        <a:lumMod val="50000"/>
                        <a:lumOff val="50000"/>
                      </a:schemeClr>
                    </a:solidFill>
                  </a:tcPr>
                </a:tc>
                <a:tc>
                  <a:txBody>
                    <a:bodyPr/>
                    <a:lstStyle/>
                    <a:p>
                      <a:pPr algn="ctr"/>
                      <a:r>
                        <a:rPr lang="en-US" sz="3200" dirty="0" smtClean="0"/>
                        <a:t>1</a:t>
                      </a:r>
                      <a:endParaRPr lang="en-US" sz="3200" dirty="0"/>
                    </a:p>
                  </a:txBody>
                  <a:tcPr>
                    <a:solidFill>
                      <a:schemeClr val="bg1">
                        <a:lumMod val="50000"/>
                        <a:lumOff val="50000"/>
                      </a:schemeClr>
                    </a:solidFill>
                  </a:tcPr>
                </a:tc>
              </a:tr>
            </a:tbl>
          </a:graphicData>
        </a:graphic>
      </p:graphicFrame>
    </p:spTree>
    <p:extLst>
      <p:ext uri="{BB962C8B-B14F-4D97-AF65-F5344CB8AC3E}">
        <p14:creationId xmlns:p14="http://schemas.microsoft.com/office/powerpoint/2010/main" xmlns="" val="2010312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34475" cy="7639014"/>
          </a:xfrm>
        </p:spPr>
        <p:txBody>
          <a:bodyPr wrap="square" anchor="t">
            <a:spAutoFit/>
          </a:bodyPr>
          <a:lstStyle/>
          <a:p>
            <a:pPr algn="ctr">
              <a:buNone/>
            </a:pPr>
            <a:r>
              <a:rPr lang="en-US" sz="4000" b="1" i="1" dirty="0" smtClean="0"/>
              <a:t>At the beginning of each time period:</a:t>
            </a:r>
          </a:p>
          <a:p>
            <a:r>
              <a:rPr lang="en-US" sz="3200" dirty="0" smtClean="0"/>
              <a:t>H</a:t>
            </a:r>
            <a:r>
              <a:rPr lang="en-US" sz="3200" baseline="-25000" dirty="0" smtClean="0"/>
              <a:t>i  </a:t>
            </a:r>
            <a:r>
              <a:rPr lang="en-US" sz="3200" dirty="0" smtClean="0"/>
              <a:t>= no. of </a:t>
            </a:r>
            <a:r>
              <a:rPr lang="en-US" sz="3200" b="1" u="sng" dirty="0" smtClean="0"/>
              <a:t>new</a:t>
            </a:r>
            <a:r>
              <a:rPr lang="en-US" sz="3200" dirty="0" smtClean="0"/>
              <a:t> members  to group </a:t>
            </a:r>
            <a:r>
              <a:rPr lang="en-US" sz="3200" dirty="0" err="1" smtClean="0"/>
              <a:t>i</a:t>
            </a:r>
            <a:r>
              <a:rPr lang="en-US" sz="3200" dirty="0" smtClean="0"/>
              <a:t> (from outside the organization)</a:t>
            </a:r>
          </a:p>
          <a:p>
            <a:pPr lvl="1"/>
            <a:r>
              <a:rPr lang="en-US" sz="3200" dirty="0" smtClean="0"/>
              <a:t>If positive, that group is “hiring”</a:t>
            </a:r>
          </a:p>
          <a:p>
            <a:pPr lvl="1"/>
            <a:r>
              <a:rPr lang="en-US" sz="3200" dirty="0" smtClean="0"/>
              <a:t>If negative, that group is “firing” </a:t>
            </a:r>
          </a:p>
          <a:p>
            <a:pPr lvl="1"/>
            <a:endParaRPr lang="en-US" sz="3200" dirty="0" smtClean="0"/>
          </a:p>
          <a:p>
            <a:pPr>
              <a:buNone/>
            </a:pPr>
            <a:r>
              <a:rPr lang="en-US" sz="3200" dirty="0" smtClean="0"/>
              <a:t>For this problem, </a:t>
            </a:r>
          </a:p>
          <a:p>
            <a:pPr lvl="1"/>
            <a:r>
              <a:rPr lang="en-US" sz="3200" dirty="0" smtClean="0"/>
              <a:t>H</a:t>
            </a:r>
            <a:r>
              <a:rPr lang="en-US" sz="3200" baseline="-25000" dirty="0" smtClean="0"/>
              <a:t>1</a:t>
            </a:r>
            <a:r>
              <a:rPr lang="en-US" sz="3200" dirty="0" smtClean="0"/>
              <a:t>=1000</a:t>
            </a:r>
          </a:p>
          <a:p>
            <a:pPr lvl="1"/>
            <a:r>
              <a:rPr lang="en-US" sz="3200" dirty="0" smtClean="0"/>
              <a:t>H</a:t>
            </a:r>
            <a:r>
              <a:rPr lang="en-US" sz="3200" baseline="-25000" dirty="0" smtClean="0"/>
              <a:t>2</a:t>
            </a:r>
            <a:r>
              <a:rPr lang="en-US" sz="3200" dirty="0" smtClean="0"/>
              <a:t>=0</a:t>
            </a:r>
          </a:p>
          <a:p>
            <a:pPr lvl="1"/>
            <a:r>
              <a:rPr lang="en-US" sz="3200" dirty="0" smtClean="0"/>
              <a:t>H</a:t>
            </a:r>
            <a:r>
              <a:rPr lang="en-US" sz="3200" baseline="-25000" dirty="0" smtClean="0"/>
              <a:t>3</a:t>
            </a:r>
            <a:r>
              <a:rPr lang="en-US" sz="3200" dirty="0" smtClean="0"/>
              <a:t>=0</a:t>
            </a:r>
          </a:p>
          <a:p>
            <a:pPr lvl="1"/>
            <a:r>
              <a:rPr lang="en-US" sz="3200" dirty="0" smtClean="0"/>
              <a:t>H</a:t>
            </a:r>
            <a:r>
              <a:rPr lang="en-US" sz="3200" baseline="-25000" dirty="0" smtClean="0"/>
              <a:t>4 </a:t>
            </a:r>
            <a:r>
              <a:rPr lang="en-US" sz="3200" dirty="0" smtClean="0"/>
              <a:t>does not apply, because group 4 is not “within the organization”</a:t>
            </a:r>
          </a:p>
          <a:p>
            <a:pPr>
              <a:buNone/>
            </a:pPr>
            <a:endParaRPr lang="en-US" sz="3400" dirty="0" smtClean="0"/>
          </a:p>
        </p:txBody>
      </p:sp>
    </p:spTree>
    <p:extLst>
      <p:ext uri="{BB962C8B-B14F-4D97-AF65-F5344CB8AC3E}">
        <p14:creationId xmlns:p14="http://schemas.microsoft.com/office/powerpoint/2010/main" xmlns="" val="3408123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7034" y="0"/>
            <a:ext cx="9134475" cy="5638467"/>
          </a:xfrm>
          <a:prstGeom prst="rect">
            <a:avLst/>
          </a:prstGeom>
        </p:spPr>
        <p:txBody>
          <a:bodyPr vert="horz" wrap="square" lIns="91440" tIns="45720" rIns="91440" bIns="45720" rtlCol="0" anchor="t">
            <a:sp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sz="3400" dirty="0" smtClean="0"/>
              <a:t>Keep in mind that H</a:t>
            </a:r>
            <a:r>
              <a:rPr lang="en-US" sz="3400" baseline="-25000" dirty="0" smtClean="0"/>
              <a:t>i</a:t>
            </a:r>
            <a:r>
              <a:rPr lang="en-US" sz="3400" dirty="0" smtClean="0"/>
              <a:t> means those who enter the organization from outside the system. </a:t>
            </a:r>
          </a:p>
          <a:p>
            <a:endParaRPr lang="en-US" sz="3400" dirty="0"/>
          </a:p>
          <a:p>
            <a:r>
              <a:rPr lang="en-US" sz="3400" dirty="0" smtClean="0"/>
              <a:t>For example, the 1000 children who are born every year are not coming from any other pre-defined group. They are new members from outside the system. </a:t>
            </a:r>
          </a:p>
          <a:p>
            <a:r>
              <a:rPr lang="en-US" sz="3400" dirty="0" smtClean="0"/>
              <a:t>Once they are born, now they are within the organization (the system) because they are in group 1 (children). </a:t>
            </a:r>
          </a:p>
        </p:txBody>
      </p:sp>
    </p:spTree>
    <p:extLst>
      <p:ext uri="{BB962C8B-B14F-4D97-AF65-F5344CB8AC3E}">
        <p14:creationId xmlns:p14="http://schemas.microsoft.com/office/powerpoint/2010/main" xmlns="" val="2764814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 y="38100"/>
            <a:ext cx="9105900" cy="6819900"/>
          </a:xfrm>
          <a:prstGeom prst="rect">
            <a:avLst/>
          </a:prstGeom>
          <a:noFill/>
          <a:ln>
            <a:noFill/>
          </a:ln>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8100"/>
            <a:ext cx="9753600" cy="678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47341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1694</TotalTime>
  <Words>3561</Words>
  <Application>Microsoft Office PowerPoint</Application>
  <PresentationFormat>On-screen Show (4:3)</PresentationFormat>
  <Paragraphs>457</Paragraphs>
  <Slides>38</Slides>
  <Notes>30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Elemental</vt:lpstr>
      <vt:lpstr>Markov Chains: Work Force Planning Models Section 17.7 (page 950)</vt:lpstr>
      <vt:lpstr>Work Force Planning</vt:lpstr>
      <vt:lpstr>Slide 3</vt:lpstr>
      <vt:lpstr>Slide 4</vt:lpstr>
      <vt:lpstr>Slide 5</vt:lpstr>
      <vt:lpstr>Slide 6</vt:lpstr>
      <vt:lpstr>Slide 7</vt:lpstr>
      <vt:lpstr>Slide 8</vt:lpstr>
      <vt:lpstr>Slide 9</vt:lpstr>
      <vt:lpstr>Slide 10</vt:lpstr>
      <vt:lpstr>Slide 11</vt:lpstr>
      <vt:lpstr>Existence of Steady State Census</vt:lpstr>
      <vt:lpstr>Slide 13</vt:lpstr>
      <vt:lpstr>Slide 14</vt:lpstr>
      <vt:lpstr>Slide 15</vt:lpstr>
      <vt:lpstr>Slide 16</vt:lpstr>
      <vt:lpstr>Problem 2 (pg 953)</vt:lpstr>
      <vt:lpstr>Slide 18</vt:lpstr>
      <vt:lpstr>Slide 19</vt:lpstr>
      <vt:lpstr>Slide 20</vt:lpstr>
      <vt:lpstr>Slide 21</vt:lpstr>
      <vt:lpstr>Slide 22</vt:lpstr>
      <vt:lpstr>Slide 23</vt:lpstr>
      <vt:lpstr>Slide 24</vt:lpstr>
      <vt:lpstr>Slide 25</vt:lpstr>
      <vt:lpstr>Summary Table</vt:lpstr>
      <vt:lpstr>Problem 5 (pg 954)</vt:lpstr>
      <vt:lpstr>Assumptions</vt:lpstr>
      <vt:lpstr>Identify the groups</vt:lpstr>
      <vt:lpstr>Create the s x (s+1) matrix:</vt:lpstr>
      <vt:lpstr>Slide 31</vt:lpstr>
      <vt:lpstr>Solution:</vt:lpstr>
      <vt:lpstr>For what values of x does this goal require firing tenured faculty members?</vt:lpstr>
      <vt:lpstr>Describe a hiring policy that maintains a faculty that is 10% untenured.</vt:lpstr>
      <vt:lpstr>Slide 35</vt:lpstr>
      <vt:lpstr>Describe a hiring policy that maintains a faculty that is 40% untenured.</vt:lpstr>
      <vt:lpstr>Slide 37</vt:lpstr>
      <vt:lpstr>Any questions on Work Force Planning Models?  Thank you for listening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Markov Chains: Work Force Planning Models Section 17.7 (page 950)</dc:title>
  <dc:creator>v</dc:creator>
  <cp:lastModifiedBy>CSU Pomona</cp:lastModifiedBy>
  <cp:revision>198</cp:revision>
  <dcterms:created xsi:type="dcterms:W3CDTF">2012-02-19T19:10:44Z</dcterms:created>
  <dcterms:modified xsi:type="dcterms:W3CDTF">2012-03-12T23:15:06Z</dcterms:modified>
</cp:coreProperties>
</file>